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Raleway"/>
      <p:bold r:id="rId24"/>
      <p:boldItalic r:id="rId25"/>
    </p:embeddedFont>
    <p:embeddedFont>
      <p:font typeface="Nunito"/>
      <p:regular r:id="rId26"/>
      <p:bold r:id="rId27"/>
      <p:italic r:id="rId28"/>
      <p:boldItalic r:id="rId29"/>
    </p:embeddedFont>
    <p:embeddedFont>
      <p:font typeface="Kaushan Script"/>
      <p:regular r:id="rId30"/>
    </p:embeddedFont>
    <p:embeddedFont>
      <p:font typeface="Lustria"/>
      <p:regular r:id="rId31"/>
    </p:embeddedFont>
    <p:embeddedFont>
      <p:font typeface="Helvetica Neue Light"/>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aleway-bold.fntdata"/><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Nunito-regular.fntdata"/><Relationship Id="rId25" Type="http://schemas.openxmlformats.org/officeDocument/2006/relationships/font" Target="fonts/Raleway-boldItalic.fntdata"/><Relationship Id="rId28" Type="http://schemas.openxmlformats.org/officeDocument/2006/relationships/font" Target="fonts/Nunito-italic.fntdata"/><Relationship Id="rId27" Type="http://schemas.openxmlformats.org/officeDocument/2006/relationships/font" Target="fonts/Nunito-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unito-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ustria-regular.fntdata"/><Relationship Id="rId30" Type="http://schemas.openxmlformats.org/officeDocument/2006/relationships/font" Target="fonts/KaushanScript-regular.fntdata"/><Relationship Id="rId11" Type="http://schemas.openxmlformats.org/officeDocument/2006/relationships/slide" Target="slides/slide5.xml"/><Relationship Id="rId33" Type="http://schemas.openxmlformats.org/officeDocument/2006/relationships/font" Target="fonts/HelveticaNeueLight-bold.fntdata"/><Relationship Id="rId10" Type="http://schemas.openxmlformats.org/officeDocument/2006/relationships/slide" Target="slides/slide4.xml"/><Relationship Id="rId32" Type="http://schemas.openxmlformats.org/officeDocument/2006/relationships/font" Target="fonts/HelveticaNeueLight-regular.fntdata"/><Relationship Id="rId13" Type="http://schemas.openxmlformats.org/officeDocument/2006/relationships/slide" Target="slides/slide7.xml"/><Relationship Id="rId35" Type="http://schemas.openxmlformats.org/officeDocument/2006/relationships/font" Target="fonts/HelveticaNeueLight-boldItalic.fntdata"/><Relationship Id="rId12" Type="http://schemas.openxmlformats.org/officeDocument/2006/relationships/slide" Target="slides/slide6.xml"/><Relationship Id="rId34" Type="http://schemas.openxmlformats.org/officeDocument/2006/relationships/font" Target="fonts/HelveticaNeueLight-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c7ca9c2524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c7ca9c2524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c7ca9c2524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c7ca9c2524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c7ca9c2524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c7ca9c252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dad3219dae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dad3219dae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daf7a65ed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2daf7a65ed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daf7a65ed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daf7a65ed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daf7a65ed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2daf7a65ed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029d276979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2029d27697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c646c27380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c646c27380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c646c27380_0_4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c646c27380_0_4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c6b4ba9ee7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c6b4ba9ee7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ff5c61119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ff5c61119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c7ca9c2524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c7ca9c2524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c7ca9c2524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c7ca9c2524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Mention US Community Handbook, which we will read and sign off on in September and review periodically throughout the year. We aspire to these values, and they inform our Principles of Community (Respect for Others, Academic Integrity, Acceptable Use Policy). All our programming (academic, advising, service learning, leadership, cocurricular) is designed to support and reinforce these values. Number one priority is the safety, well </a:t>
            </a:r>
            <a:r>
              <a:rPr lang="en"/>
              <a:t>being and sense of belonging of our students and these values and our POC “rules” are designed to reinforce those priorities.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c706674dd6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c706674dd6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dad3219da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dad3219da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dad3219da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dad3219da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5" name="Shape 125"/>
        <p:cNvGrpSpPr/>
        <p:nvPr/>
      </p:nvGrpSpPr>
      <p:grpSpPr>
        <a:xfrm>
          <a:off x="0" y="0"/>
          <a:ext cx="0" cy="0"/>
          <a:chOff x="0" y="0"/>
          <a:chExt cx="0" cy="0"/>
        </a:xfrm>
      </p:grpSpPr>
      <p:sp>
        <p:nvSpPr>
          <p:cNvPr id="126" name="Google Shape;126;p25"/>
          <p:cNvSpPr txBox="1"/>
          <p:nvPr>
            <p:ph type="title"/>
          </p:nvPr>
        </p:nvSpPr>
        <p:spPr>
          <a:xfrm>
            <a:off x="311700" y="445025"/>
            <a:ext cx="8520600" cy="572700"/>
          </a:xfrm>
          <a:prstGeom prst="rect">
            <a:avLst/>
          </a:prstGeom>
        </p:spPr>
        <p:txBody>
          <a:bodyPr anchorCtr="0" anchor="ctr" bIns="22850" lIns="45725" spcFirstLastPara="1" rIns="45725" wrap="square" tIns="22850">
            <a:normAutofit/>
          </a:bodyPr>
          <a:lstStyle>
            <a:lvl1pPr lvl="0" rtl="0">
              <a:spcBef>
                <a:spcPts val="0"/>
              </a:spcBef>
              <a:spcAft>
                <a:spcPts val="0"/>
              </a:spcAft>
              <a:buSzPts val="2200"/>
              <a:buNone/>
              <a:defRPr/>
            </a:lvl1pPr>
            <a:lvl2pPr lvl="1" rtl="0">
              <a:spcBef>
                <a:spcPts val="0"/>
              </a:spcBef>
              <a:spcAft>
                <a:spcPts val="0"/>
              </a:spcAft>
              <a:buSzPts val="700"/>
              <a:buNone/>
              <a:defRPr/>
            </a:lvl2pPr>
            <a:lvl3pPr lvl="2" rtl="0">
              <a:spcBef>
                <a:spcPts val="0"/>
              </a:spcBef>
              <a:spcAft>
                <a:spcPts val="0"/>
              </a:spcAft>
              <a:buSzPts val="700"/>
              <a:buNone/>
              <a:defRPr/>
            </a:lvl3pPr>
            <a:lvl4pPr lvl="3" rtl="0">
              <a:spcBef>
                <a:spcPts val="0"/>
              </a:spcBef>
              <a:spcAft>
                <a:spcPts val="0"/>
              </a:spcAft>
              <a:buSzPts val="700"/>
              <a:buNone/>
              <a:defRPr/>
            </a:lvl4pPr>
            <a:lvl5pPr lvl="4" rtl="0">
              <a:spcBef>
                <a:spcPts val="0"/>
              </a:spcBef>
              <a:spcAft>
                <a:spcPts val="0"/>
              </a:spcAft>
              <a:buSzPts val="700"/>
              <a:buNone/>
              <a:defRPr/>
            </a:lvl5pPr>
            <a:lvl6pPr lvl="5" rtl="0">
              <a:spcBef>
                <a:spcPts val="0"/>
              </a:spcBef>
              <a:spcAft>
                <a:spcPts val="0"/>
              </a:spcAft>
              <a:buSzPts val="700"/>
              <a:buNone/>
              <a:defRPr/>
            </a:lvl6pPr>
            <a:lvl7pPr lvl="6" rtl="0">
              <a:spcBef>
                <a:spcPts val="0"/>
              </a:spcBef>
              <a:spcAft>
                <a:spcPts val="0"/>
              </a:spcAft>
              <a:buSzPts val="700"/>
              <a:buNone/>
              <a:defRPr/>
            </a:lvl7pPr>
            <a:lvl8pPr lvl="7" rtl="0">
              <a:spcBef>
                <a:spcPts val="0"/>
              </a:spcBef>
              <a:spcAft>
                <a:spcPts val="0"/>
              </a:spcAft>
              <a:buSzPts val="700"/>
              <a:buNone/>
              <a:defRPr/>
            </a:lvl8pPr>
            <a:lvl9pPr lvl="8" rtl="0">
              <a:spcBef>
                <a:spcPts val="0"/>
              </a:spcBef>
              <a:spcAft>
                <a:spcPts val="0"/>
              </a:spcAft>
              <a:buSzPts val="700"/>
              <a:buNone/>
              <a:defRPr/>
            </a:lvl9pPr>
          </a:lstStyle>
          <a:p/>
        </p:txBody>
      </p:sp>
      <p:sp>
        <p:nvSpPr>
          <p:cNvPr id="127" name="Google Shape;127;p25"/>
          <p:cNvSpPr txBox="1"/>
          <p:nvPr>
            <p:ph idx="1" type="body"/>
          </p:nvPr>
        </p:nvSpPr>
        <p:spPr>
          <a:xfrm>
            <a:off x="311700" y="1152475"/>
            <a:ext cx="8520600" cy="3416400"/>
          </a:xfrm>
          <a:prstGeom prst="rect">
            <a:avLst/>
          </a:prstGeom>
        </p:spPr>
        <p:txBody>
          <a:bodyPr anchorCtr="0" anchor="t" bIns="22850" lIns="45725" spcFirstLastPara="1" rIns="45725" wrap="square" tIns="22850">
            <a:normAutofit/>
          </a:bodyPr>
          <a:lstStyle>
            <a:lvl1pPr indent="-330200" lvl="0" marL="457200" rtl="0">
              <a:spcBef>
                <a:spcPts val="300"/>
              </a:spcBef>
              <a:spcAft>
                <a:spcPts val="0"/>
              </a:spcAft>
              <a:buSzPts val="1600"/>
              <a:buChar char="•"/>
              <a:defRPr/>
            </a:lvl1pPr>
            <a:lvl2pPr indent="-317500" lvl="1" marL="914400" rtl="0">
              <a:spcBef>
                <a:spcPts val="300"/>
              </a:spcBef>
              <a:spcAft>
                <a:spcPts val="0"/>
              </a:spcAft>
              <a:buSzPts val="1400"/>
              <a:buChar char="–"/>
              <a:defRPr/>
            </a:lvl2pPr>
            <a:lvl3pPr indent="-304800" lvl="2" marL="1371600" rtl="0">
              <a:spcBef>
                <a:spcPts val="200"/>
              </a:spcBef>
              <a:spcAft>
                <a:spcPts val="0"/>
              </a:spcAft>
              <a:buSzPts val="1200"/>
              <a:buChar char="•"/>
              <a:defRPr/>
            </a:lvl3pPr>
            <a:lvl4pPr indent="-292100" lvl="3" marL="1828800" rtl="0">
              <a:spcBef>
                <a:spcPts val="200"/>
              </a:spcBef>
              <a:spcAft>
                <a:spcPts val="0"/>
              </a:spcAft>
              <a:buSzPts val="1000"/>
              <a:buChar char="–"/>
              <a:defRPr/>
            </a:lvl4pPr>
            <a:lvl5pPr indent="-292100" lvl="4" marL="2286000" rtl="0">
              <a:spcBef>
                <a:spcPts val="200"/>
              </a:spcBef>
              <a:spcAft>
                <a:spcPts val="0"/>
              </a:spcAft>
              <a:buSzPts val="1000"/>
              <a:buChar char="»"/>
              <a:defRPr/>
            </a:lvl5pPr>
            <a:lvl6pPr indent="-292100" lvl="5" marL="2743200" rtl="0">
              <a:spcBef>
                <a:spcPts val="200"/>
              </a:spcBef>
              <a:spcAft>
                <a:spcPts val="0"/>
              </a:spcAft>
              <a:buSzPts val="1000"/>
              <a:buChar char="•"/>
              <a:defRPr/>
            </a:lvl6pPr>
            <a:lvl7pPr indent="-292100" lvl="6" marL="3200400" rtl="0">
              <a:spcBef>
                <a:spcPts val="200"/>
              </a:spcBef>
              <a:spcAft>
                <a:spcPts val="0"/>
              </a:spcAft>
              <a:buSzPts val="1000"/>
              <a:buChar char="•"/>
              <a:defRPr/>
            </a:lvl7pPr>
            <a:lvl8pPr indent="-292100" lvl="7" marL="3657600" rtl="0">
              <a:spcBef>
                <a:spcPts val="200"/>
              </a:spcBef>
              <a:spcAft>
                <a:spcPts val="0"/>
              </a:spcAft>
              <a:buSzPts val="1000"/>
              <a:buChar char="•"/>
              <a:defRPr/>
            </a:lvl8pPr>
            <a:lvl9pPr indent="-292100" lvl="8" marL="4114800" rtl="0">
              <a:spcBef>
                <a:spcPts val="200"/>
              </a:spcBef>
              <a:spcAft>
                <a:spcPts val="0"/>
              </a:spcAft>
              <a:buSzPts val="1000"/>
              <a:buChar char="•"/>
              <a:defRPr/>
            </a:lvl9pPr>
          </a:lstStyle>
          <a:p/>
        </p:txBody>
      </p:sp>
      <p:sp>
        <p:nvSpPr>
          <p:cNvPr id="128" name="Google Shape;128;p25"/>
          <p:cNvSpPr txBox="1"/>
          <p:nvPr>
            <p:ph idx="12" type="sldNum"/>
          </p:nvPr>
        </p:nvSpPr>
        <p:spPr>
          <a:xfrm>
            <a:off x="8472458" y="4663217"/>
            <a:ext cx="548700" cy="393600"/>
          </a:xfrm>
          <a:prstGeom prst="rect">
            <a:avLst/>
          </a:prstGeom>
        </p:spPr>
        <p:txBody>
          <a:bodyPr anchorCtr="0" anchor="ctr" bIns="22850" lIns="45725" spcFirstLastPara="1" rIns="45725" wrap="square" tIns="2285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tline" showMasterSp="0">
  <p:cSld name="Outline">
    <p:bg>
      <p:bgPr>
        <a:gradFill>
          <a:gsLst>
            <a:gs pos="0">
              <a:srgbClr val="F2F2F2"/>
            </a:gs>
            <a:gs pos="100000">
              <a:srgbClr val="A6A6A6"/>
            </a:gs>
          </a:gsLst>
          <a:path path="circle">
            <a:fillToRect b="50%" l="50%" r="50%" t="50%"/>
          </a:path>
          <a:tileRect/>
        </a:gradFill>
      </p:bgPr>
    </p:bg>
    <p:spTree>
      <p:nvGrpSpPr>
        <p:cNvPr id="129" name="Shape 129"/>
        <p:cNvGrpSpPr/>
        <p:nvPr/>
      </p:nvGrpSpPr>
      <p:grpSpPr>
        <a:xfrm>
          <a:off x="0" y="0"/>
          <a:ext cx="0" cy="0"/>
          <a:chOff x="0" y="0"/>
          <a:chExt cx="0" cy="0"/>
        </a:xfrm>
      </p:grpSpPr>
      <p:sp>
        <p:nvSpPr>
          <p:cNvPr id="130" name="Google Shape;130;p26"/>
          <p:cNvSpPr txBox="1"/>
          <p:nvPr>
            <p:ph idx="12" type="sldNum"/>
          </p:nvPr>
        </p:nvSpPr>
        <p:spPr>
          <a:xfrm>
            <a:off x="8847000" y="4872038"/>
            <a:ext cx="159300" cy="162000"/>
          </a:xfrm>
          <a:prstGeom prst="rect">
            <a:avLst/>
          </a:prstGeom>
          <a:noFill/>
          <a:ln>
            <a:noFill/>
          </a:ln>
        </p:spPr>
        <p:txBody>
          <a:bodyPr anchorCtr="0" anchor="t" bIns="17150" lIns="34275" spcFirstLastPara="1" rIns="34275" wrap="square" tIns="17150">
            <a:noAutofit/>
          </a:bodyPr>
          <a:lstStyle>
            <a:lvl1pPr indent="0" lvl="0"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1pPr>
            <a:lvl2pPr indent="0" lvl="1"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2pPr>
            <a:lvl3pPr indent="0" lvl="2"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3pPr>
            <a:lvl4pPr indent="0" lvl="3"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4pPr>
            <a:lvl5pPr indent="0" lvl="4"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5pPr>
            <a:lvl6pPr indent="0" lvl="5"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6pPr>
            <a:lvl7pPr indent="0" lvl="6"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7pPr>
            <a:lvl8pPr indent="0" lvl="7"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8pPr>
            <a:lvl9pPr indent="0" lvl="8" marL="0" marR="0" rtl="0" algn="ctr">
              <a:lnSpc>
                <a:spcPct val="100000"/>
              </a:lnSpc>
              <a:spcBef>
                <a:spcPts val="0"/>
              </a:spcBef>
              <a:spcAft>
                <a:spcPts val="0"/>
              </a:spcAft>
              <a:buClr>
                <a:srgbClr val="FFFFFF"/>
              </a:buClr>
              <a:buSzPts val="600"/>
              <a:buFont typeface="Arial"/>
              <a:buNone/>
              <a:defRPr b="0" i="0" sz="600" u="none" cap="none" strike="noStrike">
                <a:solidFill>
                  <a:srgbClr val="FFFFFF"/>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131" name="Google Shape;131;p26"/>
          <p:cNvSpPr txBox="1"/>
          <p:nvPr>
            <p:ph idx="1" type="body"/>
          </p:nvPr>
        </p:nvSpPr>
        <p:spPr>
          <a:xfrm>
            <a:off x="475817" y="1571625"/>
            <a:ext cx="3810000" cy="2857500"/>
          </a:xfrm>
          <a:prstGeom prst="rect">
            <a:avLst/>
          </a:prstGeom>
          <a:noFill/>
          <a:ln>
            <a:noFill/>
          </a:ln>
        </p:spPr>
        <p:txBody>
          <a:bodyPr anchorCtr="0" anchor="t" bIns="22850" lIns="45725" spcFirstLastPara="1" rIns="45725" wrap="square" tIns="22850">
            <a:normAutofit/>
          </a:bodyPr>
          <a:lstStyle>
            <a:lvl1pPr indent="-228600" lvl="0" marL="4572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indent="-228600" lvl="1" marL="9144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228600" lvl="2" marL="13716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228600" lvl="3" marL="18288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228600" lvl="5" marL="27432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6pPr>
            <a:lvl7pPr indent="-228600" lvl="6" marL="32004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7pPr>
            <a:lvl8pPr indent="-228600" lvl="7" marL="36576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8pPr>
            <a:lvl9pPr indent="-228600" lvl="8" marL="41148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9pPr>
          </a:lstStyle>
          <a:p/>
        </p:txBody>
      </p:sp>
      <p:sp>
        <p:nvSpPr>
          <p:cNvPr id="132" name="Google Shape;132;p26"/>
          <p:cNvSpPr txBox="1"/>
          <p:nvPr>
            <p:ph idx="2" type="body"/>
          </p:nvPr>
        </p:nvSpPr>
        <p:spPr>
          <a:xfrm>
            <a:off x="475817" y="951634"/>
            <a:ext cx="8287800" cy="379800"/>
          </a:xfrm>
          <a:prstGeom prst="rect">
            <a:avLst/>
          </a:prstGeom>
          <a:noFill/>
          <a:ln>
            <a:noFill/>
          </a:ln>
        </p:spPr>
        <p:txBody>
          <a:bodyPr anchorCtr="0" anchor="ctr" bIns="22850" lIns="45725" spcFirstLastPara="1" rIns="45725" wrap="square" tIns="22850">
            <a:normAutofit/>
          </a:bodyPr>
          <a:lstStyle>
            <a:lvl1pPr indent="-228600" lvl="0" marL="457200" marR="0" rtl="0" algn="l">
              <a:lnSpc>
                <a:spcPct val="100000"/>
              </a:lnSpc>
              <a:spcBef>
                <a:spcPts val="0"/>
              </a:spcBef>
              <a:spcAft>
                <a:spcPts val="0"/>
              </a:spcAft>
              <a:buClr>
                <a:srgbClr val="A6192E"/>
              </a:buClr>
              <a:buSzPts val="1900"/>
              <a:buFont typeface="Arial"/>
              <a:buNone/>
              <a:defRPr b="0" i="0" sz="1900" u="none" cap="none" strike="noStrike">
                <a:solidFill>
                  <a:srgbClr val="A6192E"/>
                </a:solidFill>
                <a:latin typeface="Arial"/>
                <a:ea typeface="Arial"/>
                <a:cs typeface="Arial"/>
                <a:sym typeface="Arial"/>
              </a:defRPr>
            </a:lvl1pPr>
            <a:lvl2pPr indent="-228600" lvl="1" marL="9144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228600" lvl="2" marL="13716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228600" lvl="3" marL="18288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228600" lvl="5" marL="27432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6pPr>
            <a:lvl7pPr indent="-228600" lvl="6" marL="32004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7pPr>
            <a:lvl8pPr indent="-228600" lvl="7" marL="36576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8pPr>
            <a:lvl9pPr indent="-228600" lvl="8" marL="41148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9pPr>
          </a:lstStyle>
          <a:p/>
        </p:txBody>
      </p:sp>
      <p:sp>
        <p:nvSpPr>
          <p:cNvPr id="133" name="Google Shape;133;p26"/>
          <p:cNvSpPr txBox="1"/>
          <p:nvPr>
            <p:ph idx="3" type="body"/>
          </p:nvPr>
        </p:nvSpPr>
        <p:spPr>
          <a:xfrm>
            <a:off x="475817" y="476250"/>
            <a:ext cx="6285900" cy="571500"/>
          </a:xfrm>
          <a:prstGeom prst="rect">
            <a:avLst/>
          </a:prstGeom>
          <a:noFill/>
          <a:ln>
            <a:noFill/>
          </a:ln>
        </p:spPr>
        <p:txBody>
          <a:bodyPr anchorCtr="0" anchor="t" bIns="22850" lIns="45725" spcFirstLastPara="1" rIns="45725" wrap="square" tIns="22850">
            <a:normAutofit/>
          </a:bodyPr>
          <a:lstStyle>
            <a:lvl1pPr indent="-228600" lvl="0" marL="457200" marR="0" rtl="0" algn="l">
              <a:lnSpc>
                <a:spcPct val="100000"/>
              </a:lnSpc>
              <a:spcBef>
                <a:spcPts val="0"/>
              </a:spcBef>
              <a:spcAft>
                <a:spcPts val="0"/>
              </a:spcAft>
              <a:buClr>
                <a:srgbClr val="000000"/>
              </a:buClr>
              <a:buSzPts val="3000"/>
              <a:buFont typeface="Arial"/>
              <a:buNone/>
              <a:defRPr b="1" i="0" sz="3000" u="none" cap="none" strike="noStrike">
                <a:solidFill>
                  <a:srgbClr val="000000"/>
                </a:solidFill>
                <a:latin typeface="Arial"/>
                <a:ea typeface="Arial"/>
                <a:cs typeface="Arial"/>
                <a:sym typeface="Arial"/>
              </a:defRPr>
            </a:lvl1pPr>
            <a:lvl2pPr indent="-228600" lvl="1" marL="9144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indent="-228600" lvl="2" marL="13716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indent="-228600" lvl="3" marL="18288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indent="-228600" lvl="4" marL="2286000" marR="0" rtl="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indent="-228600" lvl="5" marL="27432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6pPr>
            <a:lvl7pPr indent="-228600" lvl="6" marL="32004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7pPr>
            <a:lvl8pPr indent="-228600" lvl="7" marL="36576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8pPr>
            <a:lvl9pPr indent="-228600" lvl="8" marL="4114800" marR="0" rtl="0" algn="ctr">
              <a:lnSpc>
                <a:spcPct val="100000"/>
              </a:lnSpc>
              <a:spcBef>
                <a:spcPts val="0"/>
              </a:spcBef>
              <a:spcAft>
                <a:spcPts val="0"/>
              </a:spcAft>
              <a:buClr>
                <a:srgbClr val="000000"/>
              </a:buClr>
              <a:buSzPts val="4100"/>
              <a:buFont typeface="Helvetica Neue Light"/>
              <a:buNone/>
              <a:defRPr b="0" i="0" sz="4100" u="none" cap="none" strike="noStrike">
                <a:solidFill>
                  <a:srgbClr val="000000"/>
                </a:solidFill>
                <a:latin typeface="Helvetica Neue Light"/>
                <a:ea typeface="Helvetica Neue Light"/>
                <a:cs typeface="Helvetica Neue Light"/>
                <a:sym typeface="Helvetica Neue Light"/>
              </a:defRPr>
            </a:lvl9pPr>
          </a:lstStyle>
          <a:p/>
        </p:txBody>
      </p:sp>
      <p:pic>
        <p:nvPicPr>
          <p:cNvPr descr="red-gradient-stripe.png" id="134" name="Google Shape;134;p26"/>
          <p:cNvPicPr preferRelativeResize="0"/>
          <p:nvPr/>
        </p:nvPicPr>
        <p:blipFill rotWithShape="1">
          <a:blip r:embed="rId2">
            <a:alphaModFix/>
          </a:blip>
          <a:srcRect b="0" l="0" r="0" t="0"/>
          <a:stretch/>
        </p:blipFill>
        <p:spPr>
          <a:xfrm>
            <a:off x="0" y="4762500"/>
            <a:ext cx="9070848" cy="381000"/>
          </a:xfrm>
          <a:prstGeom prst="rect">
            <a:avLst/>
          </a:prstGeom>
          <a:noFill/>
          <a:ln>
            <a:noFill/>
          </a:ln>
        </p:spPr>
      </p:pic>
      <p:pic>
        <p:nvPicPr>
          <p:cNvPr descr="KOshield_RBG_2016.png" id="135" name="Google Shape;135;p26"/>
          <p:cNvPicPr preferRelativeResize="0"/>
          <p:nvPr/>
        </p:nvPicPr>
        <p:blipFill rotWithShape="1">
          <a:blip r:embed="rId3">
            <a:alphaModFix/>
          </a:blip>
          <a:srcRect b="0" l="0" r="0" t="0"/>
          <a:stretch/>
        </p:blipFill>
        <p:spPr>
          <a:xfrm>
            <a:off x="8291571" y="119050"/>
            <a:ext cx="714802" cy="845169"/>
          </a:xfrm>
          <a:prstGeom prst="rect">
            <a:avLst/>
          </a:prstGeom>
          <a:noFill/>
          <a:ln>
            <a:noFill/>
          </a:ln>
        </p:spPr>
      </p:pic>
      <p:pic>
        <p:nvPicPr>
          <p:cNvPr descr="KOlogotypeALT_RGB_Wht_2016.png" id="136" name="Google Shape;136;p26"/>
          <p:cNvPicPr preferRelativeResize="0"/>
          <p:nvPr/>
        </p:nvPicPr>
        <p:blipFill rotWithShape="1">
          <a:blip r:embed="rId4">
            <a:alphaModFix/>
          </a:blip>
          <a:srcRect b="0" l="0" r="0" t="0"/>
          <a:stretch/>
        </p:blipFill>
        <p:spPr>
          <a:xfrm>
            <a:off x="475817" y="4820510"/>
            <a:ext cx="712972" cy="22413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F2F2F2"/>
            </a:gs>
            <a:gs pos="100000">
              <a:srgbClr val="A6A6A6"/>
            </a:gs>
          </a:gsLst>
          <a:path path="circle">
            <a:fillToRect b="50%" l="50%" r="50%" t="50%"/>
          </a:path>
          <a:tileRect/>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2F2F2"/>
            </a:gs>
            <a:gs pos="100000">
              <a:srgbClr val="A6A6A6"/>
            </a:gs>
          </a:gsLst>
          <a:path path="circle">
            <a:fillToRect b="50%" l="50%" r="50%" t="50%"/>
          </a:path>
          <a:tileRect/>
        </a:gra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30.png"/><Relationship Id="rId5" Type="http://schemas.openxmlformats.org/officeDocument/2006/relationships/image" Target="../media/image2.png"/><Relationship Id="rId6"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34.png"/><Relationship Id="rId6" Type="http://schemas.openxmlformats.org/officeDocument/2006/relationships/image" Target="../media/image2.png"/><Relationship Id="rId7"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hyperlink" Target="http://drive.google.com/file/d/1qrqGnReeCoJAmF3mrjN6wbbsvgtGUVMs/view" TargetMode="External"/><Relationship Id="rId5" Type="http://schemas.openxmlformats.org/officeDocument/2006/relationships/image" Target="../media/image2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hyperlink" Target="mailto:watson.t@kingswoodoxford.or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image" Target="../media/image31.png"/><Relationship Id="rId5"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2.png"/><Relationship Id="rId5"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36.jpg"/><Relationship Id="rId5"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9.jpg"/><Relationship Id="rId5"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png"/><Relationship Id="rId7"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28.jpg"/><Relationship Id="rId6" Type="http://schemas.openxmlformats.org/officeDocument/2006/relationships/image" Target="../media/image2.png"/><Relationship Id="rId7"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37.png"/><Relationship Id="rId5" Type="http://schemas.openxmlformats.org/officeDocument/2006/relationships/image" Target="../media/image39.png"/><Relationship Id="rId6" Type="http://schemas.openxmlformats.org/officeDocument/2006/relationships/image" Target="../media/image2.png"/><Relationship Id="rId7"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38.png"/><Relationship Id="rId5" Type="http://schemas.openxmlformats.org/officeDocument/2006/relationships/image" Target="../media/image2.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grpSp>
        <p:nvGrpSpPr>
          <p:cNvPr id="141" name="Google Shape;141;p27"/>
          <p:cNvGrpSpPr/>
          <p:nvPr/>
        </p:nvGrpSpPr>
        <p:grpSpPr>
          <a:xfrm>
            <a:off x="514350" y="4192195"/>
            <a:ext cx="8115140" cy="582049"/>
            <a:chOff x="0" y="-57150"/>
            <a:chExt cx="4274726" cy="306600"/>
          </a:xfrm>
        </p:grpSpPr>
        <p:sp>
          <p:nvSpPr>
            <p:cNvPr id="142" name="Google Shape;142;p27"/>
            <p:cNvSpPr/>
            <p:nvPr/>
          </p:nvSpPr>
          <p:spPr>
            <a:xfrm>
              <a:off x="0" y="0"/>
              <a:ext cx="4274726" cy="249375"/>
            </a:xfrm>
            <a:custGeom>
              <a:rect b="b" l="l" r="r" t="t"/>
              <a:pathLst>
                <a:path extrusionOk="0" h="249375" w="4274726">
                  <a:moveTo>
                    <a:pt x="11925" y="0"/>
                  </a:moveTo>
                  <a:lnTo>
                    <a:pt x="4262801" y="0"/>
                  </a:lnTo>
                  <a:cubicBezTo>
                    <a:pt x="4269387" y="0"/>
                    <a:pt x="4274726" y="5339"/>
                    <a:pt x="4274726" y="11925"/>
                  </a:cubicBezTo>
                  <a:lnTo>
                    <a:pt x="4274726" y="237450"/>
                  </a:lnTo>
                  <a:cubicBezTo>
                    <a:pt x="4274726" y="244036"/>
                    <a:pt x="4269387" y="249375"/>
                    <a:pt x="4262801" y="249375"/>
                  </a:cubicBezTo>
                  <a:lnTo>
                    <a:pt x="11925" y="249375"/>
                  </a:lnTo>
                  <a:cubicBezTo>
                    <a:pt x="5339" y="249375"/>
                    <a:pt x="0" y="244036"/>
                    <a:pt x="0" y="237450"/>
                  </a:cubicBezTo>
                  <a:lnTo>
                    <a:pt x="0" y="11925"/>
                  </a:lnTo>
                  <a:cubicBezTo>
                    <a:pt x="0" y="5339"/>
                    <a:pt x="5339" y="0"/>
                    <a:pt x="11925" y="0"/>
                  </a:cubicBezTo>
                  <a:close/>
                </a:path>
              </a:pathLst>
            </a:custGeom>
            <a:solidFill>
              <a:srgbClr val="AF292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3" name="Google Shape;143;p27"/>
            <p:cNvSpPr txBox="1"/>
            <p:nvPr/>
          </p:nvSpPr>
          <p:spPr>
            <a:xfrm>
              <a:off x="0" y="-57150"/>
              <a:ext cx="4274700" cy="306600"/>
            </a:xfrm>
            <a:prstGeom prst="rect">
              <a:avLst/>
            </a:prstGeom>
            <a:noFill/>
            <a:ln>
              <a:noFill/>
            </a:ln>
          </p:spPr>
          <p:txBody>
            <a:bodyPr anchorCtr="0" anchor="ctr" bIns="25400" lIns="25400" spcFirstLastPara="1" rIns="25400" wrap="square" tIns="25400">
              <a:noAutofit/>
            </a:bodyPr>
            <a:lstStyle/>
            <a:p>
              <a:pPr indent="0" lvl="0" marL="0" marR="0" rtl="0" algn="ctr">
                <a:lnSpc>
                  <a:spcPct val="188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4" name="Google Shape;144;p27"/>
          <p:cNvSpPr txBox="1"/>
          <p:nvPr/>
        </p:nvSpPr>
        <p:spPr>
          <a:xfrm>
            <a:off x="925518" y="517079"/>
            <a:ext cx="6988200" cy="23898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b="1" lang="en" sz="7500">
                <a:solidFill>
                  <a:srgbClr val="202020"/>
                </a:solidFill>
              </a:rPr>
              <a:t>KINGSWOOD OXFORD</a:t>
            </a:r>
            <a:endParaRPr sz="700"/>
          </a:p>
        </p:txBody>
      </p:sp>
      <p:pic>
        <p:nvPicPr>
          <p:cNvPr id="145" name="Google Shape;145;p27"/>
          <p:cNvPicPr preferRelativeResize="0"/>
          <p:nvPr/>
        </p:nvPicPr>
        <p:blipFill>
          <a:blip r:embed="rId3">
            <a:alphaModFix amt="47000"/>
          </a:blip>
          <a:stretch>
            <a:fillRect/>
          </a:stretch>
        </p:blipFill>
        <p:spPr>
          <a:xfrm>
            <a:off x="-27625" y="-570000"/>
            <a:ext cx="9144003" cy="6094500"/>
          </a:xfrm>
          <a:prstGeom prst="rect">
            <a:avLst/>
          </a:prstGeom>
          <a:noFill/>
          <a:ln>
            <a:noFill/>
          </a:ln>
        </p:spPr>
      </p:pic>
      <p:sp>
        <p:nvSpPr>
          <p:cNvPr id="146" name="Google Shape;146;p27"/>
          <p:cNvSpPr txBox="1"/>
          <p:nvPr/>
        </p:nvSpPr>
        <p:spPr>
          <a:xfrm>
            <a:off x="1049000" y="2932850"/>
            <a:ext cx="7252800" cy="861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 sz="5600">
                <a:solidFill>
                  <a:srgbClr val="AF2929"/>
                </a:solidFill>
                <a:latin typeface="Kaushan Script"/>
                <a:ea typeface="Kaushan Script"/>
                <a:cs typeface="Kaushan Script"/>
                <a:sym typeface="Kaushan Script"/>
              </a:rPr>
              <a:t>New Student Orientation</a:t>
            </a:r>
            <a:endParaRPr sz="200">
              <a:latin typeface="Kaushan Script"/>
              <a:ea typeface="Kaushan Script"/>
              <a:cs typeface="Kaushan Script"/>
              <a:sym typeface="Kaushan Script"/>
            </a:endParaRPr>
          </a:p>
        </p:txBody>
      </p:sp>
      <p:sp>
        <p:nvSpPr>
          <p:cNvPr id="147" name="Google Shape;147;p27"/>
          <p:cNvSpPr txBox="1"/>
          <p:nvPr/>
        </p:nvSpPr>
        <p:spPr>
          <a:xfrm>
            <a:off x="514625" y="4026825"/>
            <a:ext cx="8115300" cy="1385400"/>
          </a:xfrm>
          <a:prstGeom prst="rect">
            <a:avLst/>
          </a:prstGeom>
          <a:gradFill>
            <a:gsLst>
              <a:gs pos="0">
                <a:srgbClr val="F5D0D0"/>
              </a:gs>
              <a:gs pos="100000">
                <a:srgbClr val="D96868"/>
              </a:gs>
            </a:gsLst>
            <a:path path="circle">
              <a:fillToRect b="50%" l="50%" r="50%" t="50%"/>
            </a:path>
            <a:tileRect/>
          </a:grad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b="1" sz="1800">
              <a:solidFill>
                <a:schemeClr val="dk1"/>
              </a:solidFill>
              <a:latin typeface="Raleway"/>
              <a:ea typeface="Raleway"/>
              <a:cs typeface="Raleway"/>
              <a:sym typeface="Raleway"/>
            </a:endParaRPr>
          </a:p>
          <a:p>
            <a:pPr indent="0" lvl="0" marL="0" marR="0" rtl="0" algn="ctr">
              <a:lnSpc>
                <a:spcPct val="100000"/>
              </a:lnSpc>
              <a:spcBef>
                <a:spcPts val="0"/>
              </a:spcBef>
              <a:spcAft>
                <a:spcPts val="0"/>
              </a:spcAft>
              <a:buNone/>
            </a:pPr>
            <a:r>
              <a:rPr b="1" lang="en" sz="1800">
                <a:solidFill>
                  <a:schemeClr val="dk1"/>
                </a:solidFill>
                <a:latin typeface="Raleway"/>
                <a:ea typeface="Raleway"/>
                <a:cs typeface="Raleway"/>
                <a:sym typeface="Raleway"/>
              </a:rPr>
              <a:t>Lisa Loeb, Head of the Upper School</a:t>
            </a:r>
            <a:r>
              <a:rPr b="1" lang="en" sz="1800">
                <a:solidFill>
                  <a:schemeClr val="dk1"/>
                </a:solidFill>
                <a:latin typeface="Raleway"/>
                <a:ea typeface="Raleway"/>
                <a:cs typeface="Raleway"/>
                <a:sym typeface="Raleway"/>
              </a:rPr>
              <a:t> </a:t>
            </a:r>
            <a:endParaRPr b="1" sz="1800">
              <a:solidFill>
                <a:schemeClr val="dk1"/>
              </a:solidFill>
              <a:latin typeface="Raleway"/>
              <a:ea typeface="Raleway"/>
              <a:cs typeface="Raleway"/>
              <a:sym typeface="Raleway"/>
            </a:endParaRPr>
          </a:p>
          <a:p>
            <a:pPr indent="0" lvl="0" marL="0" marR="0" rtl="0" algn="ctr">
              <a:lnSpc>
                <a:spcPct val="100000"/>
              </a:lnSpc>
              <a:spcBef>
                <a:spcPts val="0"/>
              </a:spcBef>
              <a:spcAft>
                <a:spcPts val="0"/>
              </a:spcAft>
              <a:buNone/>
            </a:pPr>
            <a:r>
              <a:rPr b="1" lang="en" sz="1800">
                <a:solidFill>
                  <a:schemeClr val="dk1"/>
                </a:solidFill>
                <a:latin typeface="Raleway"/>
                <a:ea typeface="Raleway"/>
                <a:cs typeface="Raleway"/>
                <a:sym typeface="Raleway"/>
              </a:rPr>
              <a:t>Kata Baker, Dean of Students</a:t>
            </a:r>
            <a:endParaRPr b="1" sz="1800">
              <a:solidFill>
                <a:schemeClr val="dk1"/>
              </a:solidFill>
              <a:latin typeface="Raleway"/>
              <a:ea typeface="Raleway"/>
              <a:cs typeface="Raleway"/>
              <a:sym typeface="Raleway"/>
            </a:endParaRPr>
          </a:p>
          <a:p>
            <a:pPr indent="0" lvl="0" marL="0" marR="0" rtl="0" algn="ctr">
              <a:lnSpc>
                <a:spcPct val="100000"/>
              </a:lnSpc>
              <a:spcBef>
                <a:spcPts val="0"/>
              </a:spcBef>
              <a:spcAft>
                <a:spcPts val="0"/>
              </a:spcAft>
              <a:buNone/>
            </a:pPr>
            <a:r>
              <a:rPr b="1" lang="en" sz="1800">
                <a:solidFill>
                  <a:schemeClr val="dk1"/>
                </a:solidFill>
                <a:latin typeface="Raleway"/>
                <a:ea typeface="Raleway"/>
                <a:cs typeface="Raleway"/>
                <a:sym typeface="Raleway"/>
              </a:rPr>
              <a:t>Carolyn McKee, Director of Academic Planning</a:t>
            </a:r>
            <a:endParaRPr b="1" sz="1800">
              <a:solidFill>
                <a:schemeClr val="dk1"/>
              </a:solidFill>
              <a:latin typeface="Raleway"/>
              <a:ea typeface="Raleway"/>
              <a:cs typeface="Raleway"/>
              <a:sym typeface="Raleway"/>
            </a:endParaRPr>
          </a:p>
          <a:p>
            <a:pPr indent="0" lvl="0" marL="0" marR="0" rtl="0" algn="ctr">
              <a:lnSpc>
                <a:spcPct val="100000"/>
              </a:lnSpc>
              <a:spcBef>
                <a:spcPts val="0"/>
              </a:spcBef>
              <a:spcAft>
                <a:spcPts val="0"/>
              </a:spcAft>
              <a:buNone/>
            </a:pPr>
            <a:r>
              <a:t/>
            </a:r>
            <a:endParaRPr b="1" sz="1800">
              <a:solidFill>
                <a:schemeClr val="dk1"/>
              </a:solidFill>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6"/>
          <p:cNvSpPr txBox="1"/>
          <p:nvPr/>
        </p:nvSpPr>
        <p:spPr>
          <a:xfrm>
            <a:off x="1612975" y="293275"/>
            <a:ext cx="72120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Community Time Programs</a:t>
            </a:r>
            <a:endParaRPr b="1" sz="1800">
              <a:latin typeface="Nunito"/>
              <a:ea typeface="Nunito"/>
              <a:cs typeface="Nunito"/>
              <a:sym typeface="Nunito"/>
            </a:endParaRPr>
          </a:p>
          <a:p>
            <a:pPr indent="0" lvl="0" marL="0" rtl="0" algn="ctr">
              <a:spcBef>
                <a:spcPts val="0"/>
              </a:spcBef>
              <a:spcAft>
                <a:spcPts val="0"/>
              </a:spcAft>
              <a:buNone/>
            </a:pPr>
            <a:r>
              <a:rPr b="1" lang="en" sz="3000">
                <a:solidFill>
                  <a:srgbClr val="A6192E"/>
                </a:solidFill>
              </a:rPr>
              <a:t> </a:t>
            </a:r>
            <a:endParaRPr b="1" sz="3000">
              <a:solidFill>
                <a:srgbClr val="A6192E"/>
              </a:solidFill>
            </a:endParaRPr>
          </a:p>
        </p:txBody>
      </p:sp>
      <p:pic>
        <p:nvPicPr>
          <p:cNvPr descr="Displaying KOShieldLogo_RGB_2016.png" id="226" name="Google Shape;226;p36"/>
          <p:cNvPicPr preferRelativeResize="0"/>
          <p:nvPr/>
        </p:nvPicPr>
        <p:blipFill>
          <a:blip r:embed="rId3">
            <a:alphaModFix/>
          </a:blip>
          <a:stretch>
            <a:fillRect/>
          </a:stretch>
        </p:blipFill>
        <p:spPr>
          <a:xfrm>
            <a:off x="152400" y="152400"/>
            <a:ext cx="979275" cy="979275"/>
          </a:xfrm>
          <a:prstGeom prst="rect">
            <a:avLst/>
          </a:prstGeom>
          <a:noFill/>
          <a:ln>
            <a:noFill/>
          </a:ln>
        </p:spPr>
      </p:pic>
      <p:pic>
        <p:nvPicPr>
          <p:cNvPr id="227" name="Google Shape;227;p36"/>
          <p:cNvPicPr preferRelativeResize="0"/>
          <p:nvPr/>
        </p:nvPicPr>
        <p:blipFill>
          <a:blip r:embed="rId4">
            <a:alphaModFix/>
          </a:blip>
          <a:stretch>
            <a:fillRect/>
          </a:stretch>
        </p:blipFill>
        <p:spPr>
          <a:xfrm>
            <a:off x="5315325" y="1757525"/>
            <a:ext cx="3576325" cy="1500024"/>
          </a:xfrm>
          <a:prstGeom prst="rect">
            <a:avLst/>
          </a:prstGeom>
          <a:noFill/>
          <a:ln>
            <a:noFill/>
          </a:ln>
        </p:spPr>
      </p:pic>
      <p:sp>
        <p:nvSpPr>
          <p:cNvPr id="228" name="Google Shape;228;p36"/>
          <p:cNvSpPr txBox="1"/>
          <p:nvPr/>
        </p:nvSpPr>
        <p:spPr>
          <a:xfrm>
            <a:off x="366200" y="1229475"/>
            <a:ext cx="8458800" cy="3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Monday &amp; Tuesday Club Programs (Opt in)</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Lead by trained student leaders and their faculty advisors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Meet weekly of every other week</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Thursday Wyvern Skills Courses (Mandatory)</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Form 3 Wyvern Wellness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Form 4 Lead &amp; Learn</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(Form 5 College Counseling)</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Form 6 Seminar Series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Friday Leadership Programs (Mix of Opt in/Mandatory)</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Leadership Trainings (Club Leaders, Sports Captains, Prefect &amp; Senior Advisor, Power of Woman “Buddies”)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Leadership Council Programming</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Student Government &amp; Upper School Advisory Council Meetings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Service Learning Programs (60 Hour Graduation Requirement)</a:t>
            </a:r>
            <a:endParaRPr b="1">
              <a:solidFill>
                <a:schemeClr val="dk1"/>
              </a:solidFill>
              <a:latin typeface="Kaushan Script"/>
              <a:ea typeface="Kaushan Script"/>
              <a:cs typeface="Kaushan Script"/>
              <a:sym typeface="Kaushan Script"/>
            </a:endParaRPr>
          </a:p>
        </p:txBody>
      </p:sp>
      <p:pic>
        <p:nvPicPr>
          <p:cNvPr descr="❤️" id="229" name="Google Shape;229;p36"/>
          <p:cNvPicPr preferRelativeResize="0"/>
          <p:nvPr/>
        </p:nvPicPr>
        <p:blipFill>
          <a:blip r:embed="rId5">
            <a:alphaModFix/>
          </a:blip>
          <a:stretch>
            <a:fillRect/>
          </a:stretch>
        </p:blipFill>
        <p:spPr>
          <a:xfrm>
            <a:off x="6807375" y="525825"/>
            <a:ext cx="167640" cy="167640"/>
          </a:xfrm>
          <a:prstGeom prst="rect">
            <a:avLst/>
          </a:prstGeom>
          <a:noFill/>
          <a:ln>
            <a:noFill/>
          </a:ln>
        </p:spPr>
      </p:pic>
      <p:pic>
        <p:nvPicPr>
          <p:cNvPr descr="🖤" id="230" name="Google Shape;230;p36"/>
          <p:cNvPicPr preferRelativeResize="0"/>
          <p:nvPr/>
        </p:nvPicPr>
        <p:blipFill>
          <a:blip r:embed="rId6">
            <a:alphaModFix/>
          </a:blip>
          <a:stretch>
            <a:fillRect/>
          </a:stretch>
        </p:blipFill>
        <p:spPr>
          <a:xfrm>
            <a:off x="6959775" y="678225"/>
            <a:ext cx="167640" cy="16764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234" name="Shape 234"/>
        <p:cNvGrpSpPr/>
        <p:nvPr/>
      </p:nvGrpSpPr>
      <p:grpSpPr>
        <a:xfrm>
          <a:off x="0" y="0"/>
          <a:ext cx="0" cy="0"/>
          <a:chOff x="0" y="0"/>
          <a:chExt cx="0" cy="0"/>
        </a:xfrm>
      </p:grpSpPr>
      <p:sp>
        <p:nvSpPr>
          <p:cNvPr id="235" name="Google Shape;235;p37"/>
          <p:cNvSpPr txBox="1"/>
          <p:nvPr/>
        </p:nvSpPr>
        <p:spPr>
          <a:xfrm>
            <a:off x="1612975" y="248150"/>
            <a:ext cx="7212000" cy="5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 Co-Curricular Program</a:t>
            </a:r>
            <a:endParaRPr b="1" sz="3000">
              <a:solidFill>
                <a:srgbClr val="A6192E"/>
              </a:solidFill>
            </a:endParaRPr>
          </a:p>
        </p:txBody>
      </p:sp>
      <p:pic>
        <p:nvPicPr>
          <p:cNvPr descr="Displaying KOShieldLogo_RGB_2016.png" id="236" name="Google Shape;236;p37"/>
          <p:cNvPicPr preferRelativeResize="0"/>
          <p:nvPr/>
        </p:nvPicPr>
        <p:blipFill>
          <a:blip r:embed="rId3">
            <a:alphaModFix/>
          </a:blip>
          <a:stretch>
            <a:fillRect/>
          </a:stretch>
        </p:blipFill>
        <p:spPr>
          <a:xfrm>
            <a:off x="152400" y="152400"/>
            <a:ext cx="979275" cy="979275"/>
          </a:xfrm>
          <a:prstGeom prst="rect">
            <a:avLst/>
          </a:prstGeom>
          <a:noFill/>
          <a:ln>
            <a:noFill/>
          </a:ln>
        </p:spPr>
      </p:pic>
      <p:sp>
        <p:nvSpPr>
          <p:cNvPr id="237" name="Google Shape;237;p37"/>
          <p:cNvSpPr txBox="1"/>
          <p:nvPr/>
        </p:nvSpPr>
        <p:spPr>
          <a:xfrm>
            <a:off x="152400" y="1249450"/>
            <a:ext cx="4485900" cy="312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Integral extension to the academic day</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Supports </a:t>
            </a:r>
            <a:r>
              <a:rPr b="1" lang="en">
                <a:solidFill>
                  <a:schemeClr val="dk1"/>
                </a:solidFill>
                <a:latin typeface="Kaushan Script"/>
                <a:ea typeface="Kaushan Script"/>
                <a:cs typeface="Kaushan Script"/>
                <a:sym typeface="Kaushan Script"/>
              </a:rPr>
              <a:t>student</a:t>
            </a:r>
            <a:r>
              <a:rPr b="1" lang="en">
                <a:solidFill>
                  <a:schemeClr val="dk1"/>
                </a:solidFill>
                <a:latin typeface="Kaushan Script"/>
                <a:ea typeface="Kaushan Script"/>
                <a:cs typeface="Kaushan Script"/>
                <a:sym typeface="Kaushan Script"/>
              </a:rPr>
              <a:t> health and wellness, sense of belonging and school spirit!</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Graduation Requirements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Form 3: At least 2 teams, one must be fall season</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Form 4: At least 2 teams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Form 5-6: At least 1 team</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QR Code to sign up &amp; form available later this morning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p:txBody>
      </p:sp>
      <p:pic>
        <p:nvPicPr>
          <p:cNvPr id="238" name="Google Shape;238;p37"/>
          <p:cNvPicPr preferRelativeResize="0"/>
          <p:nvPr/>
        </p:nvPicPr>
        <p:blipFill>
          <a:blip r:embed="rId4">
            <a:alphaModFix/>
          </a:blip>
          <a:stretch>
            <a:fillRect/>
          </a:stretch>
        </p:blipFill>
        <p:spPr>
          <a:xfrm>
            <a:off x="4815225" y="968125"/>
            <a:ext cx="4009750" cy="4047951"/>
          </a:xfrm>
          <a:prstGeom prst="rect">
            <a:avLst/>
          </a:prstGeom>
          <a:noFill/>
          <a:ln>
            <a:noFill/>
          </a:ln>
        </p:spPr>
      </p:pic>
      <p:pic>
        <p:nvPicPr>
          <p:cNvPr id="239" name="Google Shape;239;p37"/>
          <p:cNvPicPr preferRelativeResize="0"/>
          <p:nvPr/>
        </p:nvPicPr>
        <p:blipFill>
          <a:blip r:embed="rId5">
            <a:alphaModFix/>
          </a:blip>
          <a:stretch>
            <a:fillRect/>
          </a:stretch>
        </p:blipFill>
        <p:spPr>
          <a:xfrm>
            <a:off x="1809899" y="3885375"/>
            <a:ext cx="979275" cy="1130689"/>
          </a:xfrm>
          <a:prstGeom prst="rect">
            <a:avLst/>
          </a:prstGeom>
          <a:noFill/>
          <a:ln>
            <a:noFill/>
          </a:ln>
        </p:spPr>
      </p:pic>
      <p:pic>
        <p:nvPicPr>
          <p:cNvPr descr="❤️" id="240" name="Google Shape;240;p37"/>
          <p:cNvPicPr preferRelativeResize="0"/>
          <p:nvPr/>
        </p:nvPicPr>
        <p:blipFill>
          <a:blip r:embed="rId6">
            <a:alphaModFix/>
          </a:blip>
          <a:stretch>
            <a:fillRect/>
          </a:stretch>
        </p:blipFill>
        <p:spPr>
          <a:xfrm>
            <a:off x="6243375" y="482013"/>
            <a:ext cx="167640" cy="167640"/>
          </a:xfrm>
          <a:prstGeom prst="rect">
            <a:avLst/>
          </a:prstGeom>
          <a:noFill/>
          <a:ln>
            <a:noFill/>
          </a:ln>
        </p:spPr>
      </p:pic>
      <p:pic>
        <p:nvPicPr>
          <p:cNvPr descr="🖤" id="241" name="Google Shape;241;p37"/>
          <p:cNvPicPr preferRelativeResize="0"/>
          <p:nvPr/>
        </p:nvPicPr>
        <p:blipFill>
          <a:blip r:embed="rId7">
            <a:alphaModFix/>
          </a:blip>
          <a:stretch>
            <a:fillRect/>
          </a:stretch>
        </p:blipFill>
        <p:spPr>
          <a:xfrm>
            <a:off x="6395775" y="634413"/>
            <a:ext cx="167640" cy="16764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8"/>
          <p:cNvSpPr txBox="1"/>
          <p:nvPr/>
        </p:nvSpPr>
        <p:spPr>
          <a:xfrm>
            <a:off x="1612975" y="293275"/>
            <a:ext cx="72120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Time with your student’s Form Dean!</a:t>
            </a:r>
            <a:endParaRPr b="1" sz="1800">
              <a:latin typeface="Nunito"/>
              <a:ea typeface="Nunito"/>
              <a:cs typeface="Nunito"/>
              <a:sym typeface="Nunito"/>
            </a:endParaRPr>
          </a:p>
          <a:p>
            <a:pPr indent="0" lvl="0" marL="0" rtl="0" algn="ctr">
              <a:spcBef>
                <a:spcPts val="0"/>
              </a:spcBef>
              <a:spcAft>
                <a:spcPts val="0"/>
              </a:spcAft>
              <a:buNone/>
            </a:pPr>
            <a:r>
              <a:rPr b="1" lang="en" sz="3000">
                <a:solidFill>
                  <a:srgbClr val="A6192E"/>
                </a:solidFill>
              </a:rPr>
              <a:t> </a:t>
            </a:r>
            <a:endParaRPr b="1" sz="3000">
              <a:solidFill>
                <a:srgbClr val="A6192E"/>
              </a:solidFill>
            </a:endParaRPr>
          </a:p>
        </p:txBody>
      </p:sp>
      <p:pic>
        <p:nvPicPr>
          <p:cNvPr descr="Displaying KOShieldLogo_RGB_2016.png" id="247" name="Google Shape;247;p38"/>
          <p:cNvPicPr preferRelativeResize="0"/>
          <p:nvPr/>
        </p:nvPicPr>
        <p:blipFill>
          <a:blip r:embed="rId3">
            <a:alphaModFix/>
          </a:blip>
          <a:stretch>
            <a:fillRect/>
          </a:stretch>
        </p:blipFill>
        <p:spPr>
          <a:xfrm>
            <a:off x="152400" y="152400"/>
            <a:ext cx="979275" cy="979275"/>
          </a:xfrm>
          <a:prstGeom prst="rect">
            <a:avLst/>
          </a:prstGeom>
          <a:noFill/>
          <a:ln>
            <a:noFill/>
          </a:ln>
        </p:spPr>
      </p:pic>
      <p:sp>
        <p:nvSpPr>
          <p:cNvPr id="248" name="Google Shape;248;p38"/>
          <p:cNvSpPr txBox="1"/>
          <p:nvPr/>
        </p:nvSpPr>
        <p:spPr>
          <a:xfrm>
            <a:off x="428325" y="1219200"/>
            <a:ext cx="3262200" cy="436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Topics you might discuss:</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45720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How students are placed with advisors</a:t>
            </a:r>
            <a:endParaRPr b="1" sz="1500">
              <a:solidFill>
                <a:schemeClr val="dk1"/>
              </a:solidFill>
              <a:latin typeface="Kaushan Script"/>
              <a:ea typeface="Kaushan Script"/>
              <a:cs typeface="Kaushan Script"/>
              <a:sym typeface="Kaushan Script"/>
            </a:endParaRPr>
          </a:p>
          <a:p>
            <a:pPr indent="45720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45720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Transportation (Busing, Parking)</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	Dress Code</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	Summer communication plan</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	Form 3 Trip Details</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	Orientation Day Details</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a:solidFill>
                  <a:schemeClr val="dk1"/>
                </a:solidFill>
                <a:latin typeface="Kaushan Script"/>
                <a:ea typeface="Kaushan Script"/>
                <a:cs typeface="Kaushan Script"/>
                <a:sym typeface="Kaushan Script"/>
              </a:rPr>
              <a:t>	</a:t>
            </a:r>
            <a:endParaRPr>
              <a:solidFill>
                <a:schemeClr val="dk1"/>
              </a:solidFill>
              <a:latin typeface="Kaushan Script"/>
              <a:ea typeface="Kaushan Script"/>
              <a:cs typeface="Kaushan Script"/>
              <a:sym typeface="Kaushan Script"/>
            </a:endParaRPr>
          </a:p>
        </p:txBody>
      </p:sp>
      <p:pic>
        <p:nvPicPr>
          <p:cNvPr id="249" name="Google Shape;249;p38"/>
          <p:cNvPicPr preferRelativeResize="0"/>
          <p:nvPr/>
        </p:nvPicPr>
        <p:blipFill>
          <a:blip r:embed="rId4">
            <a:alphaModFix/>
          </a:blip>
          <a:stretch>
            <a:fillRect/>
          </a:stretch>
        </p:blipFill>
        <p:spPr>
          <a:xfrm>
            <a:off x="3898975" y="1489350"/>
            <a:ext cx="1466550" cy="1820569"/>
          </a:xfrm>
          <a:prstGeom prst="rect">
            <a:avLst/>
          </a:prstGeom>
          <a:noFill/>
          <a:ln>
            <a:noFill/>
          </a:ln>
        </p:spPr>
      </p:pic>
      <p:pic>
        <p:nvPicPr>
          <p:cNvPr id="250" name="Google Shape;250;p38"/>
          <p:cNvPicPr preferRelativeResize="0"/>
          <p:nvPr/>
        </p:nvPicPr>
        <p:blipFill>
          <a:blip r:embed="rId5">
            <a:alphaModFix/>
          </a:blip>
          <a:stretch>
            <a:fillRect/>
          </a:stretch>
        </p:blipFill>
        <p:spPr>
          <a:xfrm>
            <a:off x="7409425" y="1494575"/>
            <a:ext cx="1466551" cy="1810125"/>
          </a:xfrm>
          <a:prstGeom prst="rect">
            <a:avLst/>
          </a:prstGeom>
          <a:noFill/>
          <a:ln>
            <a:noFill/>
          </a:ln>
        </p:spPr>
      </p:pic>
      <p:pic>
        <p:nvPicPr>
          <p:cNvPr id="251" name="Google Shape;251;p38"/>
          <p:cNvPicPr preferRelativeResize="0"/>
          <p:nvPr/>
        </p:nvPicPr>
        <p:blipFill>
          <a:blip r:embed="rId6">
            <a:alphaModFix/>
          </a:blip>
          <a:stretch>
            <a:fillRect/>
          </a:stretch>
        </p:blipFill>
        <p:spPr>
          <a:xfrm>
            <a:off x="5654200" y="1494575"/>
            <a:ext cx="1466550" cy="1831075"/>
          </a:xfrm>
          <a:prstGeom prst="rect">
            <a:avLst/>
          </a:prstGeom>
          <a:noFill/>
          <a:ln>
            <a:noFill/>
          </a:ln>
        </p:spPr>
      </p:pic>
      <p:sp>
        <p:nvSpPr>
          <p:cNvPr id="252" name="Google Shape;252;p38"/>
          <p:cNvSpPr txBox="1"/>
          <p:nvPr/>
        </p:nvSpPr>
        <p:spPr>
          <a:xfrm>
            <a:off x="3898975" y="3371850"/>
            <a:ext cx="51255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Kaushan Script"/>
                <a:ea typeface="Kaushan Script"/>
                <a:cs typeface="Kaushan Script"/>
                <a:sym typeface="Kaushan Script"/>
              </a:rPr>
              <a:t>Mrs. Tricia Watson	         Dr. Alexa Tzanova         Mr. Matt Waldman</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a:solidFill>
                  <a:schemeClr val="dk1"/>
                </a:solidFill>
                <a:latin typeface="Kaushan Script"/>
                <a:ea typeface="Kaushan Script"/>
                <a:cs typeface="Kaushan Script"/>
                <a:sym typeface="Kaushan Script"/>
              </a:rPr>
              <a:t>   Form 3 Dean		 Form 4 Dean		Form 5 Dean</a:t>
            </a:r>
            <a:endParaRPr>
              <a:solidFill>
                <a:schemeClr val="dk1"/>
              </a:solidFill>
              <a:latin typeface="Kaushan Script"/>
              <a:ea typeface="Kaushan Script"/>
              <a:cs typeface="Kaushan Script"/>
              <a:sym typeface="Kaushan Scrip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256" name="Shape 256"/>
        <p:cNvGrpSpPr/>
        <p:nvPr/>
      </p:nvGrpSpPr>
      <p:grpSpPr>
        <a:xfrm>
          <a:off x="0" y="0"/>
          <a:ext cx="0" cy="0"/>
          <a:chOff x="0" y="0"/>
          <a:chExt cx="0" cy="0"/>
        </a:xfrm>
      </p:grpSpPr>
      <p:sp>
        <p:nvSpPr>
          <p:cNvPr id="257" name="Google Shape;257;p39"/>
          <p:cNvSpPr txBox="1"/>
          <p:nvPr/>
        </p:nvSpPr>
        <p:spPr>
          <a:xfrm>
            <a:off x="1612975" y="248150"/>
            <a:ext cx="7212000" cy="5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Summer Communication</a:t>
            </a:r>
            <a:endParaRPr b="1" sz="3000">
              <a:solidFill>
                <a:srgbClr val="A6192E"/>
              </a:solidFill>
            </a:endParaRPr>
          </a:p>
        </p:txBody>
      </p:sp>
      <p:pic>
        <p:nvPicPr>
          <p:cNvPr descr="Displaying KOShieldLogo_RGB_2016.png" id="258" name="Google Shape;258;p39"/>
          <p:cNvPicPr preferRelativeResize="0"/>
          <p:nvPr/>
        </p:nvPicPr>
        <p:blipFill>
          <a:blip r:embed="rId3">
            <a:alphaModFix/>
          </a:blip>
          <a:stretch>
            <a:fillRect/>
          </a:stretch>
        </p:blipFill>
        <p:spPr>
          <a:xfrm>
            <a:off x="152400" y="152400"/>
            <a:ext cx="979275" cy="979275"/>
          </a:xfrm>
          <a:prstGeom prst="rect">
            <a:avLst/>
          </a:prstGeom>
          <a:noFill/>
          <a:ln>
            <a:noFill/>
          </a:ln>
        </p:spPr>
      </p:pic>
      <p:sp>
        <p:nvSpPr>
          <p:cNvPr id="259" name="Google Shape;259;p39"/>
          <p:cNvSpPr txBox="1"/>
          <p:nvPr/>
        </p:nvSpPr>
        <p:spPr>
          <a:xfrm>
            <a:off x="152400" y="1249450"/>
            <a:ext cx="4485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p:txBody>
      </p:sp>
      <p:pic>
        <p:nvPicPr>
          <p:cNvPr descr="❤️" id="260" name="Google Shape;260;p39"/>
          <p:cNvPicPr preferRelativeResize="0"/>
          <p:nvPr/>
        </p:nvPicPr>
        <p:blipFill>
          <a:blip r:embed="rId4">
            <a:alphaModFix/>
          </a:blip>
          <a:stretch>
            <a:fillRect/>
          </a:stretch>
        </p:blipFill>
        <p:spPr>
          <a:xfrm>
            <a:off x="6243375" y="482013"/>
            <a:ext cx="167640" cy="167640"/>
          </a:xfrm>
          <a:prstGeom prst="rect">
            <a:avLst/>
          </a:prstGeom>
          <a:noFill/>
          <a:ln>
            <a:noFill/>
          </a:ln>
        </p:spPr>
      </p:pic>
      <p:pic>
        <p:nvPicPr>
          <p:cNvPr descr="🖤" id="261" name="Google Shape;261;p39"/>
          <p:cNvPicPr preferRelativeResize="0"/>
          <p:nvPr/>
        </p:nvPicPr>
        <p:blipFill>
          <a:blip r:embed="rId5">
            <a:alphaModFix/>
          </a:blip>
          <a:stretch>
            <a:fillRect/>
          </a:stretch>
        </p:blipFill>
        <p:spPr>
          <a:xfrm>
            <a:off x="6395775" y="634413"/>
            <a:ext cx="167640" cy="167640"/>
          </a:xfrm>
          <a:prstGeom prst="rect">
            <a:avLst/>
          </a:prstGeom>
          <a:noFill/>
          <a:ln>
            <a:noFill/>
          </a:ln>
        </p:spPr>
      </p:pic>
      <p:sp>
        <p:nvSpPr>
          <p:cNvPr id="262" name="Google Shape;262;p39"/>
          <p:cNvSpPr txBox="1"/>
          <p:nvPr/>
        </p:nvSpPr>
        <p:spPr>
          <a:xfrm>
            <a:off x="97800" y="1123200"/>
            <a:ext cx="8948400" cy="411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Already (Please check your email!) </a:t>
            </a:r>
            <a:endParaRPr b="1">
              <a:solidFill>
                <a:schemeClr val="dk1"/>
              </a:solidFill>
              <a:latin typeface="Kaushan Script"/>
              <a:ea typeface="Kaushan Script"/>
              <a:cs typeface="Kaushan Script"/>
              <a:sym typeface="Kaushan Script"/>
            </a:endParaRPr>
          </a:p>
          <a:p>
            <a:pPr indent="-317500" lvl="0" marL="457200" rtl="0" algn="l">
              <a:lnSpc>
                <a:spcPct val="115000"/>
              </a:lnSpc>
              <a:spcBef>
                <a:spcPts val="0"/>
              </a:spcBef>
              <a:spcAft>
                <a:spcPts val="0"/>
              </a:spcAft>
              <a:buClr>
                <a:schemeClr val="dk1"/>
              </a:buClr>
              <a:buSzPts val="1400"/>
              <a:buFont typeface="Kaushan Script"/>
              <a:buChar char="-"/>
            </a:pPr>
            <a:r>
              <a:rPr b="1" lang="en">
                <a:solidFill>
                  <a:schemeClr val="dk1"/>
                </a:solidFill>
                <a:latin typeface="Kaushan Script"/>
                <a:ea typeface="Kaushan Script"/>
                <a:cs typeface="Kaushan Script"/>
                <a:sym typeface="Kaushan Script"/>
              </a:rPr>
              <a:t>Email with instructions for how to log in to Blackbaud’s parent portal. </a:t>
            </a:r>
            <a:endParaRPr b="1">
              <a:solidFill>
                <a:schemeClr val="dk1"/>
              </a:solidFill>
              <a:latin typeface="Kaushan Script"/>
              <a:ea typeface="Kaushan Script"/>
              <a:cs typeface="Kaushan Script"/>
              <a:sym typeface="Kaushan Script"/>
            </a:endParaRPr>
          </a:p>
          <a:p>
            <a:pPr indent="0" lvl="0" marL="45720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Mid June  </a:t>
            </a:r>
            <a:endParaRPr b="1">
              <a:solidFill>
                <a:schemeClr val="dk1"/>
              </a:solidFill>
              <a:latin typeface="Kaushan Script"/>
              <a:ea typeface="Kaushan Script"/>
              <a:cs typeface="Kaushan Script"/>
              <a:sym typeface="Kaushan Script"/>
            </a:endParaRPr>
          </a:p>
          <a:p>
            <a:pPr indent="-317500" lvl="0" marL="457200" rtl="0" algn="l">
              <a:lnSpc>
                <a:spcPct val="115000"/>
              </a:lnSpc>
              <a:spcBef>
                <a:spcPts val="0"/>
              </a:spcBef>
              <a:spcAft>
                <a:spcPts val="0"/>
              </a:spcAft>
              <a:buClr>
                <a:schemeClr val="dk1"/>
              </a:buClr>
              <a:buSzPts val="1400"/>
              <a:buFont typeface="Kaushan Script"/>
              <a:buChar char="-"/>
            </a:pPr>
            <a:r>
              <a:rPr b="1" lang="en">
                <a:solidFill>
                  <a:schemeClr val="dk1"/>
                </a:solidFill>
                <a:latin typeface="Kaushan Script"/>
                <a:ea typeface="Kaushan Script"/>
                <a:cs typeface="Kaushan Script"/>
                <a:sym typeface="Kaushan Script"/>
              </a:rPr>
              <a:t>Email announcing “roll-over” of Blackbaud to new academic year. Please log in to see required summer forms.</a:t>
            </a:r>
            <a:endParaRPr b="1">
              <a:solidFill>
                <a:schemeClr val="dk1"/>
              </a:solidFill>
              <a:latin typeface="Kaushan Script"/>
              <a:ea typeface="Kaushan Script"/>
              <a:cs typeface="Kaushan Script"/>
              <a:sym typeface="Kaushan Script"/>
            </a:endParaRPr>
          </a:p>
          <a:p>
            <a:pPr indent="-317500" lvl="0" marL="457200" rtl="0" algn="l">
              <a:lnSpc>
                <a:spcPct val="115000"/>
              </a:lnSpc>
              <a:spcBef>
                <a:spcPts val="0"/>
              </a:spcBef>
              <a:spcAft>
                <a:spcPts val="0"/>
              </a:spcAft>
              <a:buClr>
                <a:schemeClr val="dk1"/>
              </a:buClr>
              <a:buSzPts val="1400"/>
              <a:buFont typeface="Kaushan Script"/>
              <a:buChar char="-"/>
            </a:pPr>
            <a:r>
              <a:rPr b="1" lang="en">
                <a:solidFill>
                  <a:schemeClr val="dk1"/>
                </a:solidFill>
                <a:latin typeface="Kaushan Script"/>
                <a:ea typeface="Kaushan Script"/>
                <a:cs typeface="Kaushan Script"/>
                <a:sym typeface="Kaushan Script"/>
              </a:rPr>
              <a:t>Form 3 Families can expect a letter from Mrs. Watson about our Form 3 overnight trip </a:t>
            </a:r>
            <a:r>
              <a:rPr b="1" lang="en">
                <a:solidFill>
                  <a:schemeClr val="dk1"/>
                </a:solidFill>
                <a:latin typeface="Kaushan Script"/>
                <a:ea typeface="Kaushan Script"/>
                <a:cs typeface="Kaushan Script"/>
                <a:sym typeface="Kaushan Script"/>
              </a:rPr>
              <a:t>occurring</a:t>
            </a:r>
            <a:r>
              <a:rPr b="1" lang="en">
                <a:solidFill>
                  <a:schemeClr val="dk1"/>
                </a:solidFill>
                <a:latin typeface="Kaushan Script"/>
                <a:ea typeface="Kaushan Script"/>
                <a:cs typeface="Kaushan Script"/>
                <a:sym typeface="Kaushan Script"/>
              </a:rPr>
              <a:t> on Sept 4-6th</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Early July </a:t>
            </a:r>
            <a:endParaRPr b="1">
              <a:solidFill>
                <a:schemeClr val="dk1"/>
              </a:solidFill>
              <a:latin typeface="Kaushan Script"/>
              <a:ea typeface="Kaushan Script"/>
              <a:cs typeface="Kaushan Script"/>
              <a:sym typeface="Kaushan Script"/>
            </a:endParaRPr>
          </a:p>
          <a:p>
            <a:pPr indent="-317500" lvl="0" marL="457200" rtl="0" algn="l">
              <a:lnSpc>
                <a:spcPct val="115000"/>
              </a:lnSpc>
              <a:spcBef>
                <a:spcPts val="0"/>
              </a:spcBef>
              <a:spcAft>
                <a:spcPts val="0"/>
              </a:spcAft>
              <a:buClr>
                <a:schemeClr val="dk1"/>
              </a:buClr>
              <a:buSzPts val="1400"/>
              <a:buFont typeface="Kaushan Script"/>
              <a:buChar char="-"/>
            </a:pPr>
            <a:r>
              <a:rPr b="1" lang="en">
                <a:solidFill>
                  <a:schemeClr val="dk1"/>
                </a:solidFill>
                <a:latin typeface="Kaushan Script"/>
                <a:ea typeface="Kaushan Script"/>
                <a:cs typeface="Kaushan Script"/>
                <a:sym typeface="Kaushan Script"/>
              </a:rPr>
              <a:t>Large email containing: 2024-2025 Key Dates, Student Gmail access, </a:t>
            </a:r>
            <a:r>
              <a:rPr b="1" lang="en">
                <a:solidFill>
                  <a:schemeClr val="dk1"/>
                </a:solidFill>
                <a:latin typeface="Kaushan Script"/>
                <a:ea typeface="Kaushan Script"/>
                <a:cs typeface="Kaushan Script"/>
                <a:sym typeface="Kaushan Script"/>
              </a:rPr>
              <a:t>Information</a:t>
            </a:r>
            <a:r>
              <a:rPr b="1" lang="en">
                <a:solidFill>
                  <a:schemeClr val="dk1"/>
                </a:solidFill>
                <a:latin typeface="Kaushan Script"/>
                <a:ea typeface="Kaushan Script"/>
                <a:cs typeface="Kaushan Script"/>
                <a:sym typeface="Kaushan Script"/>
              </a:rPr>
              <a:t> about all required health, athletic and school forms, Transportation Information, “New Student Guide to Upper School”, Preseason Calendar &amp; Summer Reading &amp; Math Packet Work</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Early August</a:t>
            </a:r>
            <a:endParaRPr b="1">
              <a:solidFill>
                <a:schemeClr val="dk1"/>
              </a:solidFill>
              <a:latin typeface="Kaushan Script"/>
              <a:ea typeface="Kaushan Script"/>
              <a:cs typeface="Kaushan Script"/>
              <a:sym typeface="Kaushan Script"/>
            </a:endParaRPr>
          </a:p>
          <a:p>
            <a:pPr indent="-317500" lvl="0" marL="457200" rtl="0" algn="l">
              <a:lnSpc>
                <a:spcPct val="115000"/>
              </a:lnSpc>
              <a:spcBef>
                <a:spcPts val="0"/>
              </a:spcBef>
              <a:spcAft>
                <a:spcPts val="0"/>
              </a:spcAft>
              <a:buClr>
                <a:schemeClr val="dk1"/>
              </a:buClr>
              <a:buSzPts val="1400"/>
              <a:buFont typeface="Kaushan Script"/>
              <a:buChar char="-"/>
            </a:pPr>
            <a:r>
              <a:rPr b="1" lang="en">
                <a:solidFill>
                  <a:schemeClr val="dk1"/>
                </a:solidFill>
                <a:latin typeface="Kaushan Script"/>
                <a:ea typeface="Kaushan Script"/>
                <a:cs typeface="Kaushan Script"/>
                <a:sym typeface="Kaushan Script"/>
              </a:rPr>
              <a:t>Large email containing: Welcome Letter from Mrs. Loeb &amp; Ms. Baker &amp; Orientation Letters from Form Deans, Directions on how students can access their schedules on Blackbaud </a:t>
            </a:r>
            <a:endParaRPr b="1">
              <a:solidFill>
                <a:schemeClr val="dk1"/>
              </a:solidFill>
              <a:latin typeface="Kaushan Script"/>
              <a:ea typeface="Kaushan Script"/>
              <a:cs typeface="Kaushan Script"/>
              <a:sym typeface="Kaushan Script"/>
            </a:endParaRPr>
          </a:p>
          <a:p>
            <a:pPr indent="-317500" lvl="0" marL="457200" rtl="0" algn="l">
              <a:lnSpc>
                <a:spcPct val="115000"/>
              </a:lnSpc>
              <a:spcBef>
                <a:spcPts val="0"/>
              </a:spcBef>
              <a:spcAft>
                <a:spcPts val="0"/>
              </a:spcAft>
              <a:buClr>
                <a:schemeClr val="dk1"/>
              </a:buClr>
              <a:buSzPts val="1400"/>
              <a:buFont typeface="Kaushan Script"/>
              <a:buChar char="-"/>
            </a:pPr>
            <a:r>
              <a:rPr b="1" lang="en">
                <a:solidFill>
                  <a:schemeClr val="dk1"/>
                </a:solidFill>
                <a:latin typeface="Kaushan Script"/>
                <a:ea typeface="Kaushan Script"/>
                <a:cs typeface="Kaushan Script"/>
                <a:sym typeface="Kaushan Script"/>
              </a:rPr>
              <a:t>Form 3 Trip Permission slips/deposits due</a:t>
            </a:r>
            <a:endParaRPr b="1">
              <a:solidFill>
                <a:schemeClr val="dk1"/>
              </a:solidFill>
              <a:latin typeface="Kaushan Script"/>
              <a:ea typeface="Kaushan Script"/>
              <a:cs typeface="Kaushan Script"/>
              <a:sym typeface="Kaushan Scrip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40"/>
          <p:cNvSpPr txBox="1"/>
          <p:nvPr/>
        </p:nvSpPr>
        <p:spPr>
          <a:xfrm>
            <a:off x="1612975" y="293275"/>
            <a:ext cx="72120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Form 3 Trip: Sept 4-6, 2024</a:t>
            </a:r>
            <a:endParaRPr b="1" sz="1800">
              <a:latin typeface="Nunito"/>
              <a:ea typeface="Nunito"/>
              <a:cs typeface="Nunito"/>
              <a:sym typeface="Nunito"/>
            </a:endParaRPr>
          </a:p>
          <a:p>
            <a:pPr indent="0" lvl="0" marL="0" rtl="0" algn="ctr">
              <a:spcBef>
                <a:spcPts val="0"/>
              </a:spcBef>
              <a:spcAft>
                <a:spcPts val="0"/>
              </a:spcAft>
              <a:buNone/>
            </a:pPr>
            <a:r>
              <a:rPr b="1" lang="en" sz="3000">
                <a:solidFill>
                  <a:srgbClr val="A6192E"/>
                </a:solidFill>
              </a:rPr>
              <a:t> </a:t>
            </a:r>
            <a:endParaRPr b="1" sz="3000">
              <a:solidFill>
                <a:srgbClr val="A6192E"/>
              </a:solidFill>
            </a:endParaRPr>
          </a:p>
        </p:txBody>
      </p:sp>
      <p:pic>
        <p:nvPicPr>
          <p:cNvPr descr="Displaying KOShieldLogo_RGB_2016.png" id="268" name="Google Shape;268;p40"/>
          <p:cNvPicPr preferRelativeResize="0"/>
          <p:nvPr/>
        </p:nvPicPr>
        <p:blipFill>
          <a:blip r:embed="rId3">
            <a:alphaModFix/>
          </a:blip>
          <a:stretch>
            <a:fillRect/>
          </a:stretch>
        </p:blipFill>
        <p:spPr>
          <a:xfrm>
            <a:off x="152400" y="152400"/>
            <a:ext cx="979275" cy="979275"/>
          </a:xfrm>
          <a:prstGeom prst="rect">
            <a:avLst/>
          </a:prstGeom>
          <a:noFill/>
          <a:ln>
            <a:noFill/>
          </a:ln>
        </p:spPr>
      </p:pic>
      <p:sp>
        <p:nvSpPr>
          <p:cNvPr id="269" name="Google Shape;269;p40"/>
          <p:cNvSpPr txBox="1"/>
          <p:nvPr/>
        </p:nvSpPr>
        <p:spPr>
          <a:xfrm>
            <a:off x="428325" y="1219200"/>
            <a:ext cx="3262200" cy="91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a:solidFill>
                  <a:schemeClr val="dk1"/>
                </a:solidFill>
                <a:latin typeface="Kaushan Script"/>
                <a:ea typeface="Kaushan Script"/>
                <a:cs typeface="Kaushan Script"/>
                <a:sym typeface="Kaushan Script"/>
              </a:rPr>
              <a:t>	</a:t>
            </a:r>
            <a:endParaRPr>
              <a:solidFill>
                <a:schemeClr val="dk1"/>
              </a:solidFill>
              <a:latin typeface="Kaushan Script"/>
              <a:ea typeface="Kaushan Script"/>
              <a:cs typeface="Kaushan Script"/>
              <a:sym typeface="Kaushan Script"/>
            </a:endParaRPr>
          </a:p>
        </p:txBody>
      </p:sp>
      <p:pic>
        <p:nvPicPr>
          <p:cNvPr id="270" name="Google Shape;270;p40" title="Form_3_Trip_720p.mp4">
            <a:hlinkClick r:id="rId4"/>
          </p:cNvPr>
          <p:cNvPicPr preferRelativeResize="0"/>
          <p:nvPr/>
        </p:nvPicPr>
        <p:blipFill>
          <a:blip r:embed="rId5">
            <a:alphaModFix/>
          </a:blip>
          <a:stretch>
            <a:fillRect/>
          </a:stretch>
        </p:blipFill>
        <p:spPr>
          <a:xfrm>
            <a:off x="1407750" y="1131678"/>
            <a:ext cx="6328499" cy="3559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274" name="Shape 274"/>
        <p:cNvGrpSpPr/>
        <p:nvPr/>
      </p:nvGrpSpPr>
      <p:grpSpPr>
        <a:xfrm>
          <a:off x="0" y="0"/>
          <a:ext cx="0" cy="0"/>
          <a:chOff x="0" y="0"/>
          <a:chExt cx="0" cy="0"/>
        </a:xfrm>
      </p:grpSpPr>
      <p:sp>
        <p:nvSpPr>
          <p:cNvPr id="275" name="Google Shape;275;p41"/>
          <p:cNvSpPr txBox="1"/>
          <p:nvPr/>
        </p:nvSpPr>
        <p:spPr>
          <a:xfrm>
            <a:off x="1612975" y="248150"/>
            <a:ext cx="7212000" cy="5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Please reach out!</a:t>
            </a:r>
            <a:endParaRPr b="1" sz="3000">
              <a:solidFill>
                <a:srgbClr val="A6192E"/>
              </a:solidFill>
            </a:endParaRPr>
          </a:p>
        </p:txBody>
      </p:sp>
      <p:pic>
        <p:nvPicPr>
          <p:cNvPr descr="Displaying KOShieldLogo_RGB_2016.png" id="276" name="Google Shape;276;p41"/>
          <p:cNvPicPr preferRelativeResize="0"/>
          <p:nvPr/>
        </p:nvPicPr>
        <p:blipFill>
          <a:blip r:embed="rId3">
            <a:alphaModFix/>
          </a:blip>
          <a:stretch>
            <a:fillRect/>
          </a:stretch>
        </p:blipFill>
        <p:spPr>
          <a:xfrm>
            <a:off x="152400" y="152400"/>
            <a:ext cx="979275" cy="979275"/>
          </a:xfrm>
          <a:prstGeom prst="rect">
            <a:avLst/>
          </a:prstGeom>
          <a:noFill/>
          <a:ln>
            <a:noFill/>
          </a:ln>
        </p:spPr>
      </p:pic>
      <p:sp>
        <p:nvSpPr>
          <p:cNvPr id="277" name="Google Shape;277;p41"/>
          <p:cNvSpPr txBox="1"/>
          <p:nvPr/>
        </p:nvSpPr>
        <p:spPr>
          <a:xfrm>
            <a:off x="152400" y="1249450"/>
            <a:ext cx="4485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p:txBody>
      </p:sp>
      <p:pic>
        <p:nvPicPr>
          <p:cNvPr descr="❤️" id="278" name="Google Shape;278;p41"/>
          <p:cNvPicPr preferRelativeResize="0"/>
          <p:nvPr/>
        </p:nvPicPr>
        <p:blipFill>
          <a:blip r:embed="rId4">
            <a:alphaModFix/>
          </a:blip>
          <a:stretch>
            <a:fillRect/>
          </a:stretch>
        </p:blipFill>
        <p:spPr>
          <a:xfrm>
            <a:off x="6243375" y="482013"/>
            <a:ext cx="167640" cy="167640"/>
          </a:xfrm>
          <a:prstGeom prst="rect">
            <a:avLst/>
          </a:prstGeom>
          <a:noFill/>
          <a:ln>
            <a:noFill/>
          </a:ln>
        </p:spPr>
      </p:pic>
      <p:pic>
        <p:nvPicPr>
          <p:cNvPr descr="🖤" id="279" name="Google Shape;279;p41"/>
          <p:cNvPicPr preferRelativeResize="0"/>
          <p:nvPr/>
        </p:nvPicPr>
        <p:blipFill>
          <a:blip r:embed="rId5">
            <a:alphaModFix/>
          </a:blip>
          <a:stretch>
            <a:fillRect/>
          </a:stretch>
        </p:blipFill>
        <p:spPr>
          <a:xfrm>
            <a:off x="6395775" y="634413"/>
            <a:ext cx="167640" cy="167640"/>
          </a:xfrm>
          <a:prstGeom prst="rect">
            <a:avLst/>
          </a:prstGeom>
          <a:noFill/>
          <a:ln>
            <a:noFill/>
          </a:ln>
        </p:spPr>
      </p:pic>
      <p:sp>
        <p:nvSpPr>
          <p:cNvPr id="280" name="Google Shape;280;p41"/>
          <p:cNvSpPr txBox="1"/>
          <p:nvPr/>
        </p:nvSpPr>
        <p:spPr>
          <a:xfrm>
            <a:off x="400250" y="1249450"/>
            <a:ext cx="8140200" cy="3946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2000"/>
              </a:spcBef>
              <a:spcAft>
                <a:spcPts val="0"/>
              </a:spcAft>
              <a:buNone/>
            </a:pPr>
            <a:r>
              <a:rPr lang="en" sz="1800">
                <a:solidFill>
                  <a:schemeClr val="dk1"/>
                </a:solidFill>
                <a:latin typeface="Kaushan Script"/>
                <a:ea typeface="Kaushan Script"/>
                <a:cs typeface="Kaushan Script"/>
                <a:sym typeface="Kaushan Script"/>
              </a:rPr>
              <a:t>The form deans would love to receive an email from each family telling us about their student to help us make thoughtful advising placements. </a:t>
            </a:r>
            <a:endParaRPr sz="1800">
              <a:solidFill>
                <a:schemeClr val="dk1"/>
              </a:solidFill>
              <a:latin typeface="Kaushan Script"/>
              <a:ea typeface="Kaushan Script"/>
              <a:cs typeface="Kaushan Script"/>
              <a:sym typeface="Kaushan Script"/>
            </a:endParaRPr>
          </a:p>
          <a:p>
            <a:pPr indent="0" lvl="0" marL="0" rtl="0" algn="l">
              <a:lnSpc>
                <a:spcPct val="80000"/>
              </a:lnSpc>
              <a:spcBef>
                <a:spcPts val="0"/>
              </a:spcBef>
              <a:spcAft>
                <a:spcPts val="0"/>
              </a:spcAft>
              <a:buNone/>
            </a:pPr>
            <a:r>
              <a:t/>
            </a:r>
            <a:endParaRPr sz="1800">
              <a:solidFill>
                <a:schemeClr val="dk1"/>
              </a:solidFill>
              <a:latin typeface="Kaushan Script"/>
              <a:ea typeface="Kaushan Script"/>
              <a:cs typeface="Kaushan Script"/>
              <a:sym typeface="Kaushan Script"/>
            </a:endParaRPr>
          </a:p>
          <a:p>
            <a:pPr indent="0" lvl="0" marL="0" rtl="0" algn="l">
              <a:lnSpc>
                <a:spcPct val="80000"/>
              </a:lnSpc>
              <a:spcBef>
                <a:spcPts val="0"/>
              </a:spcBef>
              <a:spcAft>
                <a:spcPts val="0"/>
              </a:spcAft>
              <a:buNone/>
            </a:pPr>
            <a:r>
              <a:rPr lang="en" sz="1800">
                <a:solidFill>
                  <a:schemeClr val="dk1"/>
                </a:solidFill>
                <a:latin typeface="Kaushan Script"/>
                <a:ea typeface="Kaushan Script"/>
                <a:cs typeface="Kaushan Script"/>
                <a:sym typeface="Kaushan Script"/>
              </a:rPr>
              <a:t>Please also contact Jackie Rubin, Director of Wellness if you have question about academic or mental health support.</a:t>
            </a:r>
            <a:endParaRPr sz="1800">
              <a:solidFill>
                <a:schemeClr val="dk1"/>
              </a:solidFill>
              <a:latin typeface="Kaushan Script"/>
              <a:ea typeface="Kaushan Script"/>
              <a:cs typeface="Kaushan Script"/>
              <a:sym typeface="Kaushan Script"/>
            </a:endParaRPr>
          </a:p>
          <a:p>
            <a:pPr indent="0" lvl="0" marL="0" rtl="0" algn="l">
              <a:lnSpc>
                <a:spcPct val="80000"/>
              </a:lnSpc>
              <a:spcBef>
                <a:spcPts val="0"/>
              </a:spcBef>
              <a:spcAft>
                <a:spcPts val="0"/>
              </a:spcAft>
              <a:buClr>
                <a:schemeClr val="dk1"/>
              </a:buClr>
              <a:buSzPts val="1100"/>
              <a:buFont typeface="Arial"/>
              <a:buNone/>
            </a:pPr>
            <a:r>
              <a:t/>
            </a:r>
            <a:endParaRPr sz="1800">
              <a:solidFill>
                <a:schemeClr val="dk1"/>
              </a:solidFill>
              <a:latin typeface="Kaushan Script"/>
              <a:ea typeface="Kaushan Script"/>
              <a:cs typeface="Kaushan Script"/>
              <a:sym typeface="Kaushan Script"/>
            </a:endParaRPr>
          </a:p>
          <a:p>
            <a:pPr indent="0" lvl="0" marL="0" rtl="0" algn="l">
              <a:lnSpc>
                <a:spcPct val="80000"/>
              </a:lnSpc>
              <a:spcBef>
                <a:spcPts val="0"/>
              </a:spcBef>
              <a:spcAft>
                <a:spcPts val="0"/>
              </a:spcAft>
              <a:buNone/>
            </a:pPr>
            <a:r>
              <a:rPr lang="en" sz="1800">
                <a:solidFill>
                  <a:schemeClr val="dk1"/>
                </a:solidFill>
                <a:latin typeface="Kaushan Script"/>
                <a:ea typeface="Kaushan Script"/>
                <a:cs typeface="Kaushan Script"/>
                <a:sym typeface="Kaushan Script"/>
              </a:rPr>
              <a:t>Send emails to:</a:t>
            </a:r>
            <a:endParaRPr sz="1800">
              <a:solidFill>
                <a:schemeClr val="dk1"/>
              </a:solidFill>
              <a:latin typeface="Kaushan Script"/>
              <a:ea typeface="Kaushan Script"/>
              <a:cs typeface="Kaushan Script"/>
              <a:sym typeface="Kaushan Script"/>
            </a:endParaRPr>
          </a:p>
          <a:p>
            <a:pPr indent="0" lvl="0" marL="0" rtl="0" algn="l">
              <a:lnSpc>
                <a:spcPct val="80000"/>
              </a:lnSpc>
              <a:spcBef>
                <a:spcPts val="0"/>
              </a:spcBef>
              <a:spcAft>
                <a:spcPts val="0"/>
              </a:spcAft>
              <a:buNone/>
            </a:pPr>
            <a:r>
              <a:t/>
            </a:r>
            <a:endParaRPr sz="1800">
              <a:solidFill>
                <a:schemeClr val="dk1"/>
              </a:solidFill>
              <a:latin typeface="Kaushan Script"/>
              <a:ea typeface="Kaushan Script"/>
              <a:cs typeface="Kaushan Script"/>
              <a:sym typeface="Kaushan Script"/>
            </a:endParaRPr>
          </a:p>
          <a:p>
            <a:pPr indent="-276225" lvl="2" marL="860425" rtl="0" algn="l">
              <a:lnSpc>
                <a:spcPct val="100000"/>
              </a:lnSpc>
              <a:spcBef>
                <a:spcPts val="0"/>
              </a:spcBef>
              <a:spcAft>
                <a:spcPts val="0"/>
              </a:spcAft>
              <a:buClr>
                <a:schemeClr val="dk1"/>
              </a:buClr>
              <a:buSzPts val="1800"/>
              <a:buFont typeface="Kaushan Script"/>
              <a:buChar char="•"/>
            </a:pPr>
            <a:r>
              <a:rPr lang="en" sz="1800">
                <a:solidFill>
                  <a:schemeClr val="dk1"/>
                </a:solidFill>
                <a:latin typeface="Kaushan Script"/>
                <a:ea typeface="Kaushan Script"/>
                <a:cs typeface="Kaushan Script"/>
                <a:sym typeface="Kaushan Script"/>
              </a:rPr>
              <a:t>Form 3 - Trish Watson (</a:t>
            </a:r>
            <a:r>
              <a:rPr lang="en" sz="1800">
                <a:solidFill>
                  <a:schemeClr val="dk1"/>
                </a:solidFill>
                <a:uFill>
                  <a:noFill/>
                </a:uFill>
                <a:latin typeface="Kaushan Script"/>
                <a:ea typeface="Kaushan Script"/>
                <a:cs typeface="Kaushan Script"/>
                <a:sym typeface="Kaushan Script"/>
                <a:hlinkClick r:id="rId6">
                  <a:extLst>
                    <a:ext uri="{A12FA001-AC4F-418D-AE19-62706E023703}">
                      <ahyp:hlinkClr val="tx"/>
                    </a:ext>
                  </a:extLst>
                </a:hlinkClick>
              </a:rPr>
              <a:t>watson.t@kingswoodoxford.org</a:t>
            </a:r>
            <a:r>
              <a:rPr lang="en" sz="1800">
                <a:solidFill>
                  <a:schemeClr val="dk1"/>
                </a:solidFill>
                <a:latin typeface="Kaushan Script"/>
                <a:ea typeface="Kaushan Script"/>
                <a:cs typeface="Kaushan Script"/>
                <a:sym typeface="Kaushan Script"/>
              </a:rPr>
              <a:t>)</a:t>
            </a:r>
            <a:endParaRPr sz="1800">
              <a:solidFill>
                <a:schemeClr val="dk1"/>
              </a:solidFill>
              <a:latin typeface="Kaushan Script"/>
              <a:ea typeface="Kaushan Script"/>
              <a:cs typeface="Kaushan Script"/>
              <a:sym typeface="Kaushan Script"/>
            </a:endParaRPr>
          </a:p>
          <a:p>
            <a:pPr indent="-276225" lvl="2" marL="860425" rtl="0" algn="l">
              <a:lnSpc>
                <a:spcPct val="100000"/>
              </a:lnSpc>
              <a:spcBef>
                <a:spcPts val="0"/>
              </a:spcBef>
              <a:spcAft>
                <a:spcPts val="0"/>
              </a:spcAft>
              <a:buClr>
                <a:schemeClr val="dk1"/>
              </a:buClr>
              <a:buSzPts val="1800"/>
              <a:buFont typeface="Kaushan Script"/>
              <a:buChar char="•"/>
            </a:pPr>
            <a:r>
              <a:rPr lang="en" sz="1800">
                <a:solidFill>
                  <a:schemeClr val="dk1"/>
                </a:solidFill>
                <a:latin typeface="Kaushan Script"/>
                <a:ea typeface="Kaushan Script"/>
                <a:cs typeface="Kaushan Script"/>
                <a:sym typeface="Kaushan Script"/>
              </a:rPr>
              <a:t>Form 4 - Alexa Tzanova (tzanova.a@kingswoodoxford.org)</a:t>
            </a:r>
            <a:endParaRPr sz="1800">
              <a:solidFill>
                <a:schemeClr val="dk1"/>
              </a:solidFill>
              <a:latin typeface="Kaushan Script"/>
              <a:ea typeface="Kaushan Script"/>
              <a:cs typeface="Kaushan Script"/>
              <a:sym typeface="Kaushan Script"/>
            </a:endParaRPr>
          </a:p>
          <a:p>
            <a:pPr indent="-276225" lvl="2" marL="860425" rtl="0" algn="l">
              <a:lnSpc>
                <a:spcPct val="100000"/>
              </a:lnSpc>
              <a:spcBef>
                <a:spcPts val="0"/>
              </a:spcBef>
              <a:spcAft>
                <a:spcPts val="0"/>
              </a:spcAft>
              <a:buClr>
                <a:schemeClr val="dk1"/>
              </a:buClr>
              <a:buSzPts val="1800"/>
              <a:buFont typeface="Kaushan Script"/>
              <a:buChar char="•"/>
            </a:pPr>
            <a:r>
              <a:rPr lang="en" sz="1800">
                <a:solidFill>
                  <a:schemeClr val="dk1"/>
                </a:solidFill>
                <a:latin typeface="Kaushan Script"/>
                <a:ea typeface="Kaushan Script"/>
                <a:cs typeface="Kaushan Script"/>
                <a:sym typeface="Kaushan Script"/>
              </a:rPr>
              <a:t>Form 5 - </a:t>
            </a:r>
            <a:r>
              <a:rPr lang="en" sz="1800">
                <a:solidFill>
                  <a:schemeClr val="dk1"/>
                </a:solidFill>
                <a:latin typeface="Kaushan Script"/>
                <a:ea typeface="Kaushan Script"/>
                <a:cs typeface="Kaushan Script"/>
                <a:sym typeface="Kaushan Script"/>
              </a:rPr>
              <a:t>Matt Waldman (waldman.m@kingswoodoxford.org) </a:t>
            </a:r>
            <a:endParaRPr sz="1800">
              <a:solidFill>
                <a:schemeClr val="dk1"/>
              </a:solidFill>
              <a:latin typeface="Kaushan Script"/>
              <a:ea typeface="Kaushan Script"/>
              <a:cs typeface="Kaushan Script"/>
              <a:sym typeface="Kaushan Script"/>
            </a:endParaRPr>
          </a:p>
          <a:p>
            <a:pPr indent="-276225" lvl="2" marL="860425" rtl="0" algn="l">
              <a:lnSpc>
                <a:spcPct val="100000"/>
              </a:lnSpc>
              <a:spcBef>
                <a:spcPts val="0"/>
              </a:spcBef>
              <a:spcAft>
                <a:spcPts val="0"/>
              </a:spcAft>
              <a:buClr>
                <a:schemeClr val="dk1"/>
              </a:buClr>
              <a:buSzPts val="1800"/>
              <a:buFont typeface="Kaushan Script"/>
              <a:buChar char="•"/>
            </a:pPr>
            <a:r>
              <a:rPr lang="en" sz="1800">
                <a:solidFill>
                  <a:schemeClr val="dk1"/>
                </a:solidFill>
                <a:latin typeface="Kaushan Script"/>
                <a:ea typeface="Kaushan Script"/>
                <a:cs typeface="Kaushan Script"/>
                <a:sym typeface="Kaushan Script"/>
              </a:rPr>
              <a:t>Director of Wellness - Jackie Rubin (rubin.j@kingswoodoxford.org)</a:t>
            </a:r>
            <a:endParaRPr sz="1800">
              <a:solidFill>
                <a:schemeClr val="dk1"/>
              </a:solidFill>
              <a:latin typeface="Kaushan Script"/>
              <a:ea typeface="Kaushan Script"/>
              <a:cs typeface="Kaushan Script"/>
              <a:sym typeface="Kaushan Script"/>
            </a:endParaRPr>
          </a:p>
          <a:p>
            <a:pPr indent="0" lvl="0" marL="0" rtl="0" algn="l">
              <a:lnSpc>
                <a:spcPct val="80000"/>
              </a:lnSpc>
              <a:spcBef>
                <a:spcPts val="0"/>
              </a:spcBef>
              <a:spcAft>
                <a:spcPts val="0"/>
              </a:spcAft>
              <a:buNone/>
            </a:pPr>
            <a:r>
              <a:t/>
            </a:r>
            <a:endParaRPr sz="1800">
              <a:solidFill>
                <a:srgbClr val="434343"/>
              </a:solidFill>
              <a:latin typeface="Kaushan Script"/>
              <a:ea typeface="Kaushan Script"/>
              <a:cs typeface="Kaushan Script"/>
              <a:sym typeface="Kaushan Script"/>
            </a:endParaRPr>
          </a:p>
          <a:p>
            <a:pPr indent="0" lvl="0" marL="0" rtl="0" algn="l">
              <a:lnSpc>
                <a:spcPct val="80000"/>
              </a:lnSpc>
              <a:spcBef>
                <a:spcPts val="0"/>
              </a:spcBef>
              <a:spcAft>
                <a:spcPts val="0"/>
              </a:spcAft>
              <a:buNone/>
            </a:pPr>
            <a:r>
              <a:t/>
            </a:r>
            <a:endParaRPr sz="1800">
              <a:solidFill>
                <a:srgbClr val="434343"/>
              </a:solidFill>
              <a:latin typeface="Kaushan Script"/>
              <a:ea typeface="Kaushan Script"/>
              <a:cs typeface="Kaushan Script"/>
              <a:sym typeface="Kaushan Script"/>
            </a:endParaRPr>
          </a:p>
          <a:p>
            <a:pPr indent="0" lvl="0" marL="0" rtl="0" algn="l">
              <a:lnSpc>
                <a:spcPct val="80000"/>
              </a:lnSpc>
              <a:spcBef>
                <a:spcPts val="0"/>
              </a:spcBef>
              <a:spcAft>
                <a:spcPts val="0"/>
              </a:spcAft>
              <a:buNone/>
            </a:pPr>
            <a:r>
              <a:t/>
            </a:r>
            <a:endParaRPr sz="1800">
              <a:solidFill>
                <a:srgbClr val="434343"/>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42"/>
          <p:cNvSpPr txBox="1"/>
          <p:nvPr/>
        </p:nvSpPr>
        <p:spPr>
          <a:xfrm>
            <a:off x="857250" y="3615175"/>
            <a:ext cx="8121300" cy="97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500">
                <a:solidFill>
                  <a:srgbClr val="CC0000"/>
                </a:solidFill>
                <a:latin typeface="Kaushan Script"/>
                <a:ea typeface="Kaushan Script"/>
                <a:cs typeface="Kaushan Script"/>
                <a:sym typeface="Kaushan Script"/>
              </a:rPr>
              <a:t>KO</a:t>
            </a:r>
            <a:r>
              <a:rPr b="1" lang="en" sz="3500">
                <a:solidFill>
                  <a:schemeClr val="dk1"/>
                </a:solidFill>
                <a:latin typeface="Kaushan Script"/>
                <a:ea typeface="Kaushan Script"/>
                <a:cs typeface="Kaushan Script"/>
                <a:sym typeface="Kaushan Script"/>
              </a:rPr>
              <a:t> &amp; Company (school store) is open from 11-2 today!</a:t>
            </a:r>
            <a:endParaRPr b="1" sz="1800">
              <a:latin typeface="Nunito"/>
              <a:ea typeface="Nunito"/>
              <a:cs typeface="Nunito"/>
              <a:sym typeface="Nunito"/>
            </a:endParaRPr>
          </a:p>
          <a:p>
            <a:pPr indent="0" lvl="0" marL="0" rtl="0" algn="ctr">
              <a:spcBef>
                <a:spcPts val="0"/>
              </a:spcBef>
              <a:spcAft>
                <a:spcPts val="0"/>
              </a:spcAft>
              <a:buNone/>
            </a:pPr>
            <a:r>
              <a:rPr b="1" lang="en" sz="3000">
                <a:solidFill>
                  <a:srgbClr val="A6192E"/>
                </a:solidFill>
              </a:rPr>
              <a:t> </a:t>
            </a:r>
            <a:endParaRPr b="1" sz="3000">
              <a:solidFill>
                <a:srgbClr val="A6192E"/>
              </a:solidFill>
            </a:endParaRPr>
          </a:p>
        </p:txBody>
      </p:sp>
      <p:pic>
        <p:nvPicPr>
          <p:cNvPr descr="Displaying KOShieldLogo_RGB_2016.png" id="286" name="Google Shape;286;p42"/>
          <p:cNvPicPr preferRelativeResize="0"/>
          <p:nvPr/>
        </p:nvPicPr>
        <p:blipFill>
          <a:blip r:embed="rId3">
            <a:alphaModFix/>
          </a:blip>
          <a:stretch>
            <a:fillRect/>
          </a:stretch>
        </p:blipFill>
        <p:spPr>
          <a:xfrm>
            <a:off x="152400" y="152400"/>
            <a:ext cx="979275" cy="979275"/>
          </a:xfrm>
          <a:prstGeom prst="rect">
            <a:avLst/>
          </a:prstGeom>
          <a:noFill/>
          <a:ln>
            <a:noFill/>
          </a:ln>
        </p:spPr>
      </p:pic>
      <p:sp>
        <p:nvSpPr>
          <p:cNvPr id="287" name="Google Shape;287;p42"/>
          <p:cNvSpPr txBox="1"/>
          <p:nvPr/>
        </p:nvSpPr>
        <p:spPr>
          <a:xfrm>
            <a:off x="428325" y="1219200"/>
            <a:ext cx="32622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a:solidFill>
                  <a:schemeClr val="dk1"/>
                </a:solidFill>
                <a:latin typeface="Kaushan Script"/>
                <a:ea typeface="Kaushan Script"/>
                <a:cs typeface="Kaushan Script"/>
                <a:sym typeface="Kaushan Script"/>
              </a:rPr>
              <a:t>	</a:t>
            </a:r>
            <a:endParaRPr>
              <a:solidFill>
                <a:schemeClr val="dk1"/>
              </a:solidFill>
              <a:latin typeface="Kaushan Script"/>
              <a:ea typeface="Kaushan Script"/>
              <a:cs typeface="Kaushan Script"/>
              <a:sym typeface="Kaushan Script"/>
            </a:endParaRPr>
          </a:p>
        </p:txBody>
      </p:sp>
      <p:pic>
        <p:nvPicPr>
          <p:cNvPr id="288" name="Google Shape;288;p42"/>
          <p:cNvPicPr preferRelativeResize="0"/>
          <p:nvPr/>
        </p:nvPicPr>
        <p:blipFill>
          <a:blip r:embed="rId4">
            <a:alphaModFix/>
          </a:blip>
          <a:stretch>
            <a:fillRect/>
          </a:stretch>
        </p:blipFill>
        <p:spPr>
          <a:xfrm>
            <a:off x="2218700" y="830494"/>
            <a:ext cx="2272700" cy="2265532"/>
          </a:xfrm>
          <a:prstGeom prst="rect">
            <a:avLst/>
          </a:prstGeom>
          <a:noFill/>
          <a:ln>
            <a:noFill/>
          </a:ln>
        </p:spPr>
      </p:pic>
      <p:pic>
        <p:nvPicPr>
          <p:cNvPr id="289" name="Google Shape;289;p42"/>
          <p:cNvPicPr preferRelativeResize="0"/>
          <p:nvPr/>
        </p:nvPicPr>
        <p:blipFill>
          <a:blip r:embed="rId5">
            <a:alphaModFix/>
          </a:blip>
          <a:stretch>
            <a:fillRect/>
          </a:stretch>
        </p:blipFill>
        <p:spPr>
          <a:xfrm>
            <a:off x="5004725" y="1219200"/>
            <a:ext cx="2222344" cy="22435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3"/>
          <p:cNvPicPr preferRelativeResize="0"/>
          <p:nvPr/>
        </p:nvPicPr>
        <p:blipFill rotWithShape="1">
          <a:blip r:embed="rId3">
            <a:alphaModFix/>
          </a:blip>
          <a:srcRect b="3011" l="8228" r="11418" t="28236"/>
          <a:stretch/>
        </p:blipFill>
        <p:spPr>
          <a:xfrm>
            <a:off x="0" y="-76200"/>
            <a:ext cx="9144003" cy="5219701"/>
          </a:xfrm>
          <a:prstGeom prst="rect">
            <a:avLst/>
          </a:prstGeom>
          <a:noFill/>
          <a:ln>
            <a:noFill/>
          </a:ln>
        </p:spPr>
      </p:pic>
      <p:sp>
        <p:nvSpPr>
          <p:cNvPr id="295" name="Google Shape;295;p43"/>
          <p:cNvSpPr txBox="1"/>
          <p:nvPr/>
        </p:nvSpPr>
        <p:spPr>
          <a:xfrm>
            <a:off x="4469425" y="-3321550"/>
            <a:ext cx="44694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500">
                <a:solidFill>
                  <a:schemeClr val="lt1"/>
                </a:solidFill>
                <a:latin typeface="Calibri"/>
                <a:ea typeface="Calibri"/>
                <a:cs typeface="Calibri"/>
                <a:sym typeface="Calibri"/>
              </a:rPr>
              <a:t>OUR PEOPLE</a:t>
            </a:r>
            <a:endParaRPr b="1" sz="5500">
              <a:solidFill>
                <a:schemeClr val="lt1"/>
              </a:solidFill>
              <a:latin typeface="Calibri"/>
              <a:ea typeface="Calibri"/>
              <a:cs typeface="Calibri"/>
              <a:sym typeface="Calibri"/>
            </a:endParaRPr>
          </a:p>
        </p:txBody>
      </p:sp>
      <p:sp>
        <p:nvSpPr>
          <p:cNvPr id="296" name="Google Shape;296;p43"/>
          <p:cNvSpPr txBox="1"/>
          <p:nvPr/>
        </p:nvSpPr>
        <p:spPr>
          <a:xfrm>
            <a:off x="90225" y="4286250"/>
            <a:ext cx="7097700" cy="69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Kaushan Script"/>
                <a:ea typeface="Kaushan Script"/>
                <a:cs typeface="Kaushan Script"/>
                <a:sym typeface="Kaushan Script"/>
              </a:rPr>
              <a:t>We can’t wait for you to join us in Wyvern Nation!</a:t>
            </a:r>
            <a:r>
              <a:rPr b="1" lang="en" sz="4300">
                <a:solidFill>
                  <a:schemeClr val="dk1"/>
                </a:solidFill>
                <a:latin typeface="Kaushan Script"/>
                <a:ea typeface="Kaushan Script"/>
                <a:cs typeface="Kaushan Script"/>
                <a:sym typeface="Kaushan Script"/>
              </a:rPr>
              <a:t> </a:t>
            </a:r>
            <a:endParaRPr b="1" sz="4300">
              <a:solidFill>
                <a:schemeClr val="dk1"/>
              </a:solidFill>
              <a:latin typeface="Kaushan Script"/>
              <a:ea typeface="Kaushan Script"/>
              <a:cs typeface="Kaushan Script"/>
              <a:sym typeface="Kaushan Scrip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txBox="1"/>
          <p:nvPr/>
        </p:nvSpPr>
        <p:spPr>
          <a:xfrm>
            <a:off x="4128325" y="530150"/>
            <a:ext cx="4523400" cy="4072800"/>
          </a:xfrm>
          <a:prstGeom prst="rect">
            <a:avLst/>
          </a:prstGeom>
          <a:gradFill>
            <a:gsLst>
              <a:gs pos="0">
                <a:srgbClr val="F5D0D0"/>
              </a:gs>
              <a:gs pos="100000">
                <a:srgbClr val="D96868"/>
              </a:gs>
            </a:gsLst>
            <a:path path="circle">
              <a:fillToRect b="50%" l="50%" r="50%" t="50%"/>
            </a:path>
            <a:tileRect/>
          </a:gradFill>
          <a:ln cap="flat" cmpd="sng" w="3810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000">
                <a:latin typeface="Kaushan Script"/>
                <a:ea typeface="Kaushan Script"/>
                <a:cs typeface="Kaushan Script"/>
                <a:sym typeface="Kaushan Script"/>
              </a:rPr>
              <a:t>Welcome to KO!</a:t>
            </a:r>
            <a:endParaRPr b="1" sz="3000">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3000">
                <a:latin typeface="Kaushan Script"/>
                <a:ea typeface="Kaushan Script"/>
                <a:cs typeface="Kaushan Script"/>
                <a:sym typeface="Kaushan Script"/>
              </a:rPr>
              <a:t>Mrs. Lisa Loeb</a:t>
            </a:r>
            <a:endParaRPr b="1" sz="3000">
              <a:latin typeface="Kaushan Script"/>
              <a:ea typeface="Kaushan Script"/>
              <a:cs typeface="Kaushan Script"/>
              <a:sym typeface="Kaushan Script"/>
            </a:endParaRPr>
          </a:p>
          <a:p>
            <a:pPr indent="0" lvl="0" marL="0" rtl="0" algn="ctr">
              <a:lnSpc>
                <a:spcPct val="115000"/>
              </a:lnSpc>
              <a:spcBef>
                <a:spcPts val="0"/>
              </a:spcBef>
              <a:spcAft>
                <a:spcPts val="0"/>
              </a:spcAft>
              <a:buNone/>
            </a:pPr>
            <a:r>
              <a:t/>
            </a:r>
            <a:endParaRPr sz="2400">
              <a:latin typeface="Kaushan Script"/>
              <a:ea typeface="Kaushan Script"/>
              <a:cs typeface="Kaushan Script"/>
              <a:sym typeface="Kaushan Script"/>
            </a:endParaRPr>
          </a:p>
          <a:p>
            <a:pPr indent="0" lvl="0" marL="0" rtl="0" algn="ctr">
              <a:lnSpc>
                <a:spcPct val="115000"/>
              </a:lnSpc>
              <a:spcBef>
                <a:spcPts val="0"/>
              </a:spcBef>
              <a:spcAft>
                <a:spcPts val="0"/>
              </a:spcAft>
              <a:buNone/>
            </a:pPr>
            <a:r>
              <a:rPr lang="en" sz="2400">
                <a:latin typeface="Kaushan Script"/>
                <a:ea typeface="Kaushan Script"/>
                <a:cs typeface="Kaushan Script"/>
                <a:sym typeface="Kaushan Script"/>
              </a:rPr>
              <a:t>Kingswood Oxford inspires students </a:t>
            </a:r>
            <a:endParaRPr sz="2400">
              <a:latin typeface="Kaushan Script"/>
              <a:ea typeface="Kaushan Script"/>
              <a:cs typeface="Kaushan Script"/>
              <a:sym typeface="Kaushan Script"/>
            </a:endParaRPr>
          </a:p>
          <a:p>
            <a:pPr indent="0" lvl="0" marL="0" rtl="0" algn="ctr">
              <a:lnSpc>
                <a:spcPct val="115000"/>
              </a:lnSpc>
              <a:spcBef>
                <a:spcPts val="0"/>
              </a:spcBef>
              <a:spcAft>
                <a:spcPts val="0"/>
              </a:spcAft>
              <a:buNone/>
            </a:pPr>
            <a:r>
              <a:rPr lang="en" sz="2400">
                <a:latin typeface="Kaushan Script"/>
                <a:ea typeface="Kaushan Script"/>
                <a:cs typeface="Kaushan Script"/>
                <a:sym typeface="Kaushan Script"/>
              </a:rPr>
              <a:t>to excel and lead lives of integrity and involvement by nourishing their talents in a community of </a:t>
            </a:r>
            <a:endParaRPr sz="2400">
              <a:latin typeface="Kaushan Script"/>
              <a:ea typeface="Kaushan Script"/>
              <a:cs typeface="Kaushan Script"/>
              <a:sym typeface="Kaushan Script"/>
            </a:endParaRPr>
          </a:p>
          <a:p>
            <a:pPr indent="0" lvl="0" marL="0" rtl="0" algn="ctr">
              <a:lnSpc>
                <a:spcPct val="115000"/>
              </a:lnSpc>
              <a:spcBef>
                <a:spcPts val="0"/>
              </a:spcBef>
              <a:spcAft>
                <a:spcPts val="0"/>
              </a:spcAft>
              <a:buNone/>
            </a:pPr>
            <a:r>
              <a:rPr lang="en" sz="2400">
                <a:latin typeface="Kaushan Script"/>
                <a:ea typeface="Kaushan Script"/>
                <a:cs typeface="Kaushan Script"/>
                <a:sym typeface="Kaushan Script"/>
              </a:rPr>
              <a:t>teachers, friends and families.</a:t>
            </a:r>
            <a:endParaRPr sz="2400">
              <a:latin typeface="Kaushan Script"/>
              <a:ea typeface="Kaushan Script"/>
              <a:cs typeface="Kaushan Script"/>
              <a:sym typeface="Kaushan Script"/>
            </a:endParaRPr>
          </a:p>
          <a:p>
            <a:pPr indent="0" lvl="0" marL="0" rtl="0" algn="ctr">
              <a:lnSpc>
                <a:spcPct val="115000"/>
              </a:lnSpc>
              <a:spcBef>
                <a:spcPts val="0"/>
              </a:spcBef>
              <a:spcAft>
                <a:spcPts val="0"/>
              </a:spcAft>
              <a:buNone/>
            </a:pPr>
            <a:r>
              <a:t/>
            </a:r>
            <a:endParaRPr sz="1800"/>
          </a:p>
        </p:txBody>
      </p:sp>
      <p:pic>
        <p:nvPicPr>
          <p:cNvPr descr="Displaying KOShieldLogo_RGB_2016.png" id="153" name="Google Shape;153;p28"/>
          <p:cNvPicPr preferRelativeResize="0"/>
          <p:nvPr/>
        </p:nvPicPr>
        <p:blipFill>
          <a:blip r:embed="rId3">
            <a:alphaModFix/>
          </a:blip>
          <a:stretch>
            <a:fillRect/>
          </a:stretch>
        </p:blipFill>
        <p:spPr>
          <a:xfrm>
            <a:off x="152400" y="152400"/>
            <a:ext cx="979275" cy="979275"/>
          </a:xfrm>
          <a:prstGeom prst="rect">
            <a:avLst/>
          </a:prstGeom>
          <a:noFill/>
          <a:ln>
            <a:noFill/>
          </a:ln>
        </p:spPr>
      </p:pic>
      <p:pic>
        <p:nvPicPr>
          <p:cNvPr id="154" name="Google Shape;154;p28"/>
          <p:cNvPicPr preferRelativeResize="0"/>
          <p:nvPr/>
        </p:nvPicPr>
        <p:blipFill>
          <a:blip r:embed="rId4">
            <a:alphaModFix/>
          </a:blip>
          <a:stretch>
            <a:fillRect/>
          </a:stretch>
        </p:blipFill>
        <p:spPr>
          <a:xfrm>
            <a:off x="540975" y="2409950"/>
            <a:ext cx="3057226" cy="2519249"/>
          </a:xfrm>
          <a:prstGeom prst="rect">
            <a:avLst/>
          </a:prstGeom>
          <a:noFill/>
          <a:ln>
            <a:noFill/>
          </a:ln>
        </p:spPr>
      </p:pic>
      <p:pic>
        <p:nvPicPr>
          <p:cNvPr id="155" name="Google Shape;155;p28"/>
          <p:cNvPicPr preferRelativeResize="0"/>
          <p:nvPr/>
        </p:nvPicPr>
        <p:blipFill>
          <a:blip r:embed="rId5">
            <a:alphaModFix/>
          </a:blip>
          <a:stretch>
            <a:fillRect/>
          </a:stretch>
        </p:blipFill>
        <p:spPr>
          <a:xfrm>
            <a:off x="1318638" y="349109"/>
            <a:ext cx="2578337" cy="19337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9"/>
          <p:cNvSpPr txBox="1"/>
          <p:nvPr/>
        </p:nvSpPr>
        <p:spPr>
          <a:xfrm>
            <a:off x="4442525" y="970050"/>
            <a:ext cx="4467600" cy="3832800"/>
          </a:xfrm>
          <a:prstGeom prst="rect">
            <a:avLst/>
          </a:prstGeom>
          <a:gradFill>
            <a:gsLst>
              <a:gs pos="0">
                <a:srgbClr val="F5D0D0"/>
              </a:gs>
              <a:gs pos="100000">
                <a:srgbClr val="D96868"/>
              </a:gs>
            </a:gsLst>
            <a:path path="circle">
              <a:fillToRect b="50%" l="50%" r="50%" t="50%"/>
            </a:path>
            <a:tileRect/>
          </a:gradFill>
          <a:ln cap="flat" cmpd="sng" w="3810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000">
                <a:latin typeface="Kaushan Script"/>
                <a:ea typeface="Kaushan Script"/>
                <a:cs typeface="Kaushan Script"/>
                <a:sym typeface="Kaushan Script"/>
              </a:rPr>
              <a:t>You’re a Wyvern now!</a:t>
            </a:r>
            <a:endParaRPr b="1" sz="3000">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3000">
                <a:latin typeface="Kaushan Script"/>
                <a:ea typeface="Kaushan Script"/>
                <a:cs typeface="Kaushan Script"/>
                <a:sym typeface="Kaushan Script"/>
              </a:rPr>
              <a:t>Mrs. Kata Baker</a:t>
            </a:r>
            <a:endParaRPr b="1" sz="3000">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3000">
                <a:latin typeface="Kaushan Script"/>
                <a:ea typeface="Kaushan Script"/>
                <a:cs typeface="Kaushan Script"/>
                <a:sym typeface="Kaushan Script"/>
              </a:rPr>
              <a:t>OVERVIEW</a:t>
            </a:r>
            <a:endParaRPr b="1" sz="3000">
              <a:solidFill>
                <a:schemeClr val="dk1"/>
              </a:solidFill>
              <a:latin typeface="Kaushan Script"/>
              <a:ea typeface="Kaushan Script"/>
              <a:cs typeface="Kaushan Script"/>
              <a:sym typeface="Kaushan Script"/>
            </a:endParaRPr>
          </a:p>
          <a:p>
            <a:pPr indent="-419100" lvl="0" marL="457200" rtl="0" algn="l">
              <a:lnSpc>
                <a:spcPct val="115000"/>
              </a:lnSpc>
              <a:spcBef>
                <a:spcPts val="0"/>
              </a:spcBef>
              <a:spcAft>
                <a:spcPts val="0"/>
              </a:spcAft>
              <a:buClr>
                <a:schemeClr val="dk1"/>
              </a:buClr>
              <a:buSzPts val="3000"/>
              <a:buFont typeface="Kaushan Script"/>
              <a:buChar char="●"/>
            </a:pPr>
            <a:r>
              <a:rPr b="1" lang="en" sz="3000">
                <a:solidFill>
                  <a:schemeClr val="dk1"/>
                </a:solidFill>
                <a:latin typeface="Kaushan Script"/>
                <a:ea typeface="Kaushan Script"/>
                <a:cs typeface="Kaushan Script"/>
                <a:sym typeface="Kaushan Script"/>
              </a:rPr>
              <a:t>Advising</a:t>
            </a:r>
            <a:endParaRPr b="1" sz="3000">
              <a:solidFill>
                <a:schemeClr val="dk1"/>
              </a:solidFill>
              <a:latin typeface="Kaushan Script"/>
              <a:ea typeface="Kaushan Script"/>
              <a:cs typeface="Kaushan Script"/>
              <a:sym typeface="Kaushan Script"/>
            </a:endParaRPr>
          </a:p>
          <a:p>
            <a:pPr indent="-419100" lvl="0" marL="457200" rtl="0" algn="l">
              <a:lnSpc>
                <a:spcPct val="115000"/>
              </a:lnSpc>
              <a:spcBef>
                <a:spcPts val="0"/>
              </a:spcBef>
              <a:spcAft>
                <a:spcPts val="0"/>
              </a:spcAft>
              <a:buClr>
                <a:schemeClr val="dk1"/>
              </a:buClr>
              <a:buSzPts val="3000"/>
              <a:buFont typeface="Kaushan Script"/>
              <a:buChar char="●"/>
            </a:pPr>
            <a:r>
              <a:rPr b="1" lang="en" sz="3000">
                <a:solidFill>
                  <a:schemeClr val="dk1"/>
                </a:solidFill>
                <a:latin typeface="Kaushan Script"/>
                <a:ea typeface="Kaushan Script"/>
                <a:cs typeface="Kaushan Script"/>
                <a:sym typeface="Kaushan Script"/>
              </a:rPr>
              <a:t>Student Support &amp; Wellness</a:t>
            </a:r>
            <a:endParaRPr b="1" sz="3000">
              <a:solidFill>
                <a:schemeClr val="dk1"/>
              </a:solidFill>
              <a:latin typeface="Kaushan Script"/>
              <a:ea typeface="Kaushan Script"/>
              <a:cs typeface="Kaushan Script"/>
              <a:sym typeface="Kaushan Script"/>
            </a:endParaRPr>
          </a:p>
          <a:p>
            <a:pPr indent="-419100" lvl="0" marL="457200" rtl="0" algn="l">
              <a:lnSpc>
                <a:spcPct val="115000"/>
              </a:lnSpc>
              <a:spcBef>
                <a:spcPts val="0"/>
              </a:spcBef>
              <a:spcAft>
                <a:spcPts val="0"/>
              </a:spcAft>
              <a:buClr>
                <a:schemeClr val="dk1"/>
              </a:buClr>
              <a:buSzPts val="3000"/>
              <a:buFont typeface="Kaushan Script"/>
              <a:buChar char="●"/>
            </a:pPr>
            <a:r>
              <a:rPr b="1" lang="en" sz="3000">
                <a:solidFill>
                  <a:schemeClr val="dk1"/>
                </a:solidFill>
                <a:latin typeface="Kaushan Script"/>
                <a:ea typeface="Kaushan Script"/>
                <a:cs typeface="Kaushan Script"/>
                <a:sym typeface="Kaushan Script"/>
              </a:rPr>
              <a:t>Clubs &amp; Leadership</a:t>
            </a:r>
            <a:endParaRPr b="1" sz="3000">
              <a:latin typeface="Kaushan Script"/>
              <a:ea typeface="Kaushan Script"/>
              <a:cs typeface="Kaushan Script"/>
              <a:sym typeface="Kaushan Script"/>
            </a:endParaRPr>
          </a:p>
        </p:txBody>
      </p:sp>
      <p:pic>
        <p:nvPicPr>
          <p:cNvPr descr="Displaying KOShieldLogo_RGB_2016.png" id="161" name="Google Shape;161;p29"/>
          <p:cNvPicPr preferRelativeResize="0"/>
          <p:nvPr/>
        </p:nvPicPr>
        <p:blipFill>
          <a:blip r:embed="rId3">
            <a:alphaModFix/>
          </a:blip>
          <a:stretch>
            <a:fillRect/>
          </a:stretch>
        </p:blipFill>
        <p:spPr>
          <a:xfrm>
            <a:off x="152400" y="152400"/>
            <a:ext cx="979275" cy="979275"/>
          </a:xfrm>
          <a:prstGeom prst="rect">
            <a:avLst/>
          </a:prstGeom>
          <a:noFill/>
          <a:ln>
            <a:noFill/>
          </a:ln>
        </p:spPr>
      </p:pic>
      <p:pic>
        <p:nvPicPr>
          <p:cNvPr id="162" name="Google Shape;162;p29"/>
          <p:cNvPicPr preferRelativeResize="0"/>
          <p:nvPr/>
        </p:nvPicPr>
        <p:blipFill>
          <a:blip r:embed="rId4">
            <a:alphaModFix/>
          </a:blip>
          <a:stretch>
            <a:fillRect/>
          </a:stretch>
        </p:blipFill>
        <p:spPr>
          <a:xfrm>
            <a:off x="377975" y="2297749"/>
            <a:ext cx="3558600" cy="2668950"/>
          </a:xfrm>
          <a:prstGeom prst="rect">
            <a:avLst/>
          </a:prstGeom>
          <a:noFill/>
          <a:ln>
            <a:noFill/>
          </a:ln>
        </p:spPr>
      </p:pic>
      <p:pic>
        <p:nvPicPr>
          <p:cNvPr id="163" name="Google Shape;163;p29"/>
          <p:cNvPicPr preferRelativeResize="0"/>
          <p:nvPr/>
        </p:nvPicPr>
        <p:blipFill>
          <a:blip r:embed="rId5">
            <a:alphaModFix/>
          </a:blip>
          <a:stretch>
            <a:fillRect/>
          </a:stretch>
        </p:blipFill>
        <p:spPr>
          <a:xfrm>
            <a:off x="1622450" y="276475"/>
            <a:ext cx="2521897" cy="189142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0"/>
          <p:cNvSpPr txBox="1"/>
          <p:nvPr/>
        </p:nvSpPr>
        <p:spPr>
          <a:xfrm>
            <a:off x="4748725" y="367200"/>
            <a:ext cx="3993000" cy="4363800"/>
          </a:xfrm>
          <a:prstGeom prst="rect">
            <a:avLst/>
          </a:prstGeom>
          <a:gradFill>
            <a:gsLst>
              <a:gs pos="0">
                <a:srgbClr val="F5D0D0"/>
              </a:gs>
              <a:gs pos="100000">
                <a:srgbClr val="D96868"/>
              </a:gs>
            </a:gsLst>
            <a:path path="circle">
              <a:fillToRect b="50%" l="50%" r="50%" t="50%"/>
            </a:path>
            <a:tileRect/>
          </a:gradFill>
          <a:ln cap="flat" cmpd="sng" w="3810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3000">
                <a:latin typeface="Kaushan Script"/>
                <a:ea typeface="Kaushan Script"/>
                <a:cs typeface="Kaushan Script"/>
                <a:sym typeface="Kaushan Script"/>
              </a:rPr>
              <a:t>Ms. Carolyn McKee</a:t>
            </a:r>
            <a:endParaRPr b="1" sz="3000">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3000">
                <a:latin typeface="Kaushan Script"/>
                <a:ea typeface="Kaushan Script"/>
                <a:cs typeface="Kaushan Script"/>
                <a:sym typeface="Kaushan Script"/>
              </a:rPr>
              <a:t>OVERVIEW</a:t>
            </a:r>
            <a:endParaRPr b="1" sz="3000">
              <a:latin typeface="Kaushan Script"/>
              <a:ea typeface="Kaushan Script"/>
              <a:cs typeface="Kaushan Script"/>
              <a:sym typeface="Kaushan Script"/>
            </a:endParaRPr>
          </a:p>
          <a:p>
            <a:pPr indent="-419100" lvl="0" marL="457200" rtl="0" algn="l">
              <a:lnSpc>
                <a:spcPct val="115000"/>
              </a:lnSpc>
              <a:spcBef>
                <a:spcPts val="0"/>
              </a:spcBef>
              <a:spcAft>
                <a:spcPts val="0"/>
              </a:spcAft>
              <a:buSzPts val="3000"/>
              <a:buFont typeface="Kaushan Script"/>
              <a:buChar char="●"/>
            </a:pPr>
            <a:r>
              <a:rPr b="1" lang="en" sz="3000">
                <a:latin typeface="Kaushan Script"/>
                <a:ea typeface="Kaushan Script"/>
                <a:cs typeface="Kaushan Script"/>
                <a:sym typeface="Kaushan Script"/>
              </a:rPr>
              <a:t>Academic Planning</a:t>
            </a:r>
            <a:endParaRPr b="1" sz="3000">
              <a:latin typeface="Kaushan Script"/>
              <a:ea typeface="Kaushan Script"/>
              <a:cs typeface="Kaushan Script"/>
              <a:sym typeface="Kaushan Script"/>
            </a:endParaRPr>
          </a:p>
          <a:p>
            <a:pPr indent="-419100" lvl="0" marL="457200" rtl="0" algn="l">
              <a:lnSpc>
                <a:spcPct val="115000"/>
              </a:lnSpc>
              <a:spcBef>
                <a:spcPts val="0"/>
              </a:spcBef>
              <a:spcAft>
                <a:spcPts val="0"/>
              </a:spcAft>
              <a:buSzPts val="3000"/>
              <a:buFont typeface="Kaushan Script"/>
              <a:buChar char="●"/>
            </a:pPr>
            <a:r>
              <a:rPr b="1" lang="en" sz="3000">
                <a:latin typeface="Kaushan Script"/>
                <a:ea typeface="Kaushan Script"/>
                <a:cs typeface="Kaushan Script"/>
                <a:sym typeface="Kaushan Script"/>
              </a:rPr>
              <a:t>Placement</a:t>
            </a:r>
            <a:endParaRPr b="1" sz="3000">
              <a:latin typeface="Kaushan Script"/>
              <a:ea typeface="Kaushan Script"/>
              <a:cs typeface="Kaushan Script"/>
              <a:sym typeface="Kaushan Script"/>
            </a:endParaRPr>
          </a:p>
          <a:p>
            <a:pPr indent="-419100" lvl="0" marL="457200" rtl="0" algn="l">
              <a:lnSpc>
                <a:spcPct val="115000"/>
              </a:lnSpc>
              <a:spcBef>
                <a:spcPts val="0"/>
              </a:spcBef>
              <a:spcAft>
                <a:spcPts val="0"/>
              </a:spcAft>
              <a:buSzPts val="3000"/>
              <a:buFont typeface="Kaushan Script"/>
              <a:buChar char="●"/>
            </a:pPr>
            <a:r>
              <a:rPr b="1" lang="en" sz="3000">
                <a:latin typeface="Kaushan Script"/>
                <a:ea typeface="Kaushan Script"/>
                <a:cs typeface="Kaushan Script"/>
                <a:sym typeface="Kaushan Script"/>
              </a:rPr>
              <a:t>Course Registration</a:t>
            </a:r>
            <a:endParaRPr b="1" sz="3000">
              <a:latin typeface="Kaushan Script"/>
              <a:ea typeface="Kaushan Script"/>
              <a:cs typeface="Kaushan Script"/>
              <a:sym typeface="Kaushan Script"/>
            </a:endParaRPr>
          </a:p>
          <a:p>
            <a:pPr indent="-419100" lvl="0" marL="457200" rtl="0" algn="l">
              <a:lnSpc>
                <a:spcPct val="115000"/>
              </a:lnSpc>
              <a:spcBef>
                <a:spcPts val="0"/>
              </a:spcBef>
              <a:spcAft>
                <a:spcPts val="0"/>
              </a:spcAft>
              <a:buSzPts val="3000"/>
              <a:buFont typeface="Kaushan Script"/>
              <a:buChar char="●"/>
            </a:pPr>
            <a:r>
              <a:rPr b="1" lang="en" sz="3000">
                <a:latin typeface="Kaushan Script"/>
                <a:ea typeface="Kaushan Script"/>
                <a:cs typeface="Kaushan Script"/>
                <a:sym typeface="Kaushan Script"/>
              </a:rPr>
              <a:t>Next steps … </a:t>
            </a:r>
            <a:endParaRPr b="1" sz="3000">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3000">
                <a:latin typeface="Kaushan Script"/>
                <a:ea typeface="Kaushan Script"/>
                <a:cs typeface="Kaushan Script"/>
                <a:sym typeface="Kaushan Script"/>
              </a:rPr>
              <a:t>     July and August</a:t>
            </a:r>
            <a:endParaRPr b="1" sz="3000">
              <a:latin typeface="Kaushan Script"/>
              <a:ea typeface="Kaushan Script"/>
              <a:cs typeface="Kaushan Script"/>
              <a:sym typeface="Kaushan Script"/>
            </a:endParaRPr>
          </a:p>
          <a:p>
            <a:pPr indent="0" lvl="0" marL="0" rtl="0" algn="ctr">
              <a:lnSpc>
                <a:spcPct val="115000"/>
              </a:lnSpc>
              <a:spcBef>
                <a:spcPts val="0"/>
              </a:spcBef>
              <a:spcAft>
                <a:spcPts val="0"/>
              </a:spcAft>
              <a:buNone/>
            </a:pPr>
            <a:r>
              <a:t/>
            </a:r>
            <a:endParaRPr b="1" sz="3000">
              <a:latin typeface="Kaushan Script"/>
              <a:ea typeface="Kaushan Script"/>
              <a:cs typeface="Kaushan Script"/>
              <a:sym typeface="Kaushan Script"/>
            </a:endParaRPr>
          </a:p>
        </p:txBody>
      </p:sp>
      <p:pic>
        <p:nvPicPr>
          <p:cNvPr descr="Displaying KOShieldLogo_RGB_2016.png" id="169" name="Google Shape;169;p30"/>
          <p:cNvPicPr preferRelativeResize="0"/>
          <p:nvPr/>
        </p:nvPicPr>
        <p:blipFill>
          <a:blip r:embed="rId3">
            <a:alphaModFix/>
          </a:blip>
          <a:stretch>
            <a:fillRect/>
          </a:stretch>
        </p:blipFill>
        <p:spPr>
          <a:xfrm>
            <a:off x="152400" y="152400"/>
            <a:ext cx="979275" cy="979275"/>
          </a:xfrm>
          <a:prstGeom prst="rect">
            <a:avLst/>
          </a:prstGeom>
          <a:noFill/>
          <a:ln>
            <a:noFill/>
          </a:ln>
        </p:spPr>
      </p:pic>
      <p:pic>
        <p:nvPicPr>
          <p:cNvPr id="170" name="Google Shape;170;p30"/>
          <p:cNvPicPr preferRelativeResize="0"/>
          <p:nvPr/>
        </p:nvPicPr>
        <p:blipFill>
          <a:blip r:embed="rId4">
            <a:alphaModFix/>
          </a:blip>
          <a:stretch>
            <a:fillRect/>
          </a:stretch>
        </p:blipFill>
        <p:spPr>
          <a:xfrm>
            <a:off x="1671125" y="220575"/>
            <a:ext cx="2166263" cy="2888351"/>
          </a:xfrm>
          <a:prstGeom prst="rect">
            <a:avLst/>
          </a:prstGeom>
          <a:noFill/>
          <a:ln>
            <a:noFill/>
          </a:ln>
        </p:spPr>
      </p:pic>
      <p:pic>
        <p:nvPicPr>
          <p:cNvPr id="171" name="Google Shape;171;p30"/>
          <p:cNvPicPr preferRelativeResize="0"/>
          <p:nvPr/>
        </p:nvPicPr>
        <p:blipFill>
          <a:blip r:embed="rId5">
            <a:alphaModFix/>
          </a:blip>
          <a:stretch>
            <a:fillRect/>
          </a:stretch>
        </p:blipFill>
        <p:spPr>
          <a:xfrm>
            <a:off x="833950" y="3221724"/>
            <a:ext cx="2374226" cy="17806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175" name="Shape 175"/>
        <p:cNvGrpSpPr/>
        <p:nvPr/>
      </p:nvGrpSpPr>
      <p:grpSpPr>
        <a:xfrm>
          <a:off x="0" y="0"/>
          <a:ext cx="0" cy="0"/>
          <a:chOff x="0" y="0"/>
          <a:chExt cx="0" cy="0"/>
        </a:xfrm>
      </p:grpSpPr>
      <p:pic>
        <p:nvPicPr>
          <p:cNvPr descr="Displaying KOShieldLogo_RGB_2016.png" id="176" name="Google Shape;176;p31"/>
          <p:cNvPicPr preferRelativeResize="0"/>
          <p:nvPr/>
        </p:nvPicPr>
        <p:blipFill>
          <a:blip r:embed="rId3">
            <a:alphaModFix/>
          </a:blip>
          <a:stretch>
            <a:fillRect/>
          </a:stretch>
        </p:blipFill>
        <p:spPr>
          <a:xfrm>
            <a:off x="152400" y="152400"/>
            <a:ext cx="979275" cy="979275"/>
          </a:xfrm>
          <a:prstGeom prst="rect">
            <a:avLst/>
          </a:prstGeom>
          <a:noFill/>
          <a:ln>
            <a:noFill/>
          </a:ln>
        </p:spPr>
      </p:pic>
      <p:sp>
        <p:nvSpPr>
          <p:cNvPr id="177" name="Google Shape;177;p31"/>
          <p:cNvSpPr txBox="1"/>
          <p:nvPr/>
        </p:nvSpPr>
        <p:spPr>
          <a:xfrm>
            <a:off x="1308425" y="548500"/>
            <a:ext cx="6621300" cy="97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CC0000"/>
                </a:solidFill>
                <a:latin typeface="Kaushan Script"/>
                <a:ea typeface="Kaushan Script"/>
                <a:cs typeface="Kaushan Script"/>
                <a:sym typeface="Kaushan Script"/>
              </a:rPr>
              <a:t>A Day in the Life of a Wyvern</a:t>
            </a:r>
            <a:endParaRPr b="1" sz="3600">
              <a:solidFill>
                <a:srgbClr val="CC0000"/>
              </a:solidFill>
              <a:latin typeface="Kaushan Script"/>
              <a:ea typeface="Kaushan Script"/>
              <a:cs typeface="Kaushan Script"/>
              <a:sym typeface="Kaushan Script"/>
            </a:endParaRPr>
          </a:p>
          <a:p>
            <a:pPr indent="0" lvl="0" marL="0" rtl="0" algn="ctr">
              <a:spcBef>
                <a:spcPts val="0"/>
              </a:spcBef>
              <a:spcAft>
                <a:spcPts val="0"/>
              </a:spcAft>
              <a:buNone/>
            </a:pPr>
            <a:r>
              <a:t/>
            </a:r>
            <a:endParaRPr b="1" sz="36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2600">
                <a:solidFill>
                  <a:schemeClr val="dk1"/>
                </a:solidFill>
                <a:latin typeface="Kaushan Script"/>
                <a:ea typeface="Kaushan Script"/>
                <a:cs typeface="Kaushan Script"/>
                <a:sym typeface="Kaushan Script"/>
              </a:rPr>
              <a:t>Trish Watson, Form 3 Dean</a:t>
            </a:r>
            <a:endParaRPr b="1" sz="26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2600">
                <a:solidFill>
                  <a:schemeClr val="dk1"/>
                </a:solidFill>
                <a:latin typeface="Kaushan Script"/>
                <a:ea typeface="Kaushan Script"/>
                <a:cs typeface="Kaushan Script"/>
                <a:sym typeface="Kaushan Script"/>
              </a:rPr>
              <a:t>Alexa Tzanova, Form 4 Dean</a:t>
            </a:r>
            <a:endParaRPr b="1" sz="26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2600">
                <a:solidFill>
                  <a:schemeClr val="dk1"/>
                </a:solidFill>
                <a:latin typeface="Kaushan Script"/>
                <a:ea typeface="Kaushan Script"/>
                <a:cs typeface="Kaushan Script"/>
                <a:sym typeface="Kaushan Script"/>
              </a:rPr>
              <a:t>Matt Waldman, Form 5 Dean</a:t>
            </a:r>
            <a:endParaRPr b="1" sz="26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2600">
                <a:solidFill>
                  <a:schemeClr val="dk1"/>
                </a:solidFill>
                <a:latin typeface="Kaushan Script"/>
                <a:ea typeface="Kaushan Script"/>
                <a:cs typeface="Kaushan Script"/>
                <a:sym typeface="Kaushan Script"/>
              </a:rPr>
              <a:t>Lindsay Perkins, US Administrative Coordinator</a:t>
            </a:r>
            <a:endParaRPr b="1" sz="26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2600">
                <a:solidFill>
                  <a:schemeClr val="dk1"/>
                </a:solidFill>
                <a:latin typeface="Kaushan Script"/>
                <a:ea typeface="Kaushan Script"/>
                <a:cs typeface="Kaushan Script"/>
                <a:sym typeface="Kaushan Script"/>
              </a:rPr>
              <a:t>Josh Balabuch, Director of Athletics</a:t>
            </a:r>
            <a:endParaRPr b="1" sz="26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2600">
                <a:solidFill>
                  <a:schemeClr val="dk1"/>
                </a:solidFill>
                <a:latin typeface="Kaushan Script"/>
                <a:ea typeface="Kaushan Script"/>
                <a:cs typeface="Kaushan Script"/>
                <a:sym typeface="Kaushan Script"/>
              </a:rPr>
              <a:t>Kyle R</a:t>
            </a:r>
            <a:r>
              <a:rPr b="1" lang="en" sz="2600">
                <a:solidFill>
                  <a:schemeClr val="dk1"/>
                </a:solidFill>
                <a:latin typeface="Kaushan Script"/>
                <a:ea typeface="Kaushan Script"/>
                <a:cs typeface="Kaushan Script"/>
                <a:sym typeface="Kaushan Script"/>
              </a:rPr>
              <a:t>eynolds</a:t>
            </a:r>
            <a:r>
              <a:rPr b="1" lang="en" sz="2600">
                <a:solidFill>
                  <a:schemeClr val="dk1"/>
                </a:solidFill>
                <a:latin typeface="Kaushan Script"/>
                <a:ea typeface="Kaushan Script"/>
                <a:cs typeface="Kaushan Script"/>
                <a:sym typeface="Kaushan Script"/>
              </a:rPr>
              <a:t>, Director of Theater and Dance</a:t>
            </a:r>
            <a:endParaRPr b="1" sz="2600">
              <a:solidFill>
                <a:schemeClr val="dk1"/>
              </a:solidFill>
              <a:latin typeface="Kaushan Script"/>
              <a:ea typeface="Kaushan Script"/>
              <a:cs typeface="Kaushan Script"/>
              <a:sym typeface="Kaushan Script"/>
            </a:endParaRPr>
          </a:p>
          <a:p>
            <a:pPr indent="0" lvl="0" marL="0" rtl="0" algn="ctr">
              <a:spcBef>
                <a:spcPts val="0"/>
              </a:spcBef>
              <a:spcAft>
                <a:spcPts val="0"/>
              </a:spcAft>
              <a:buNone/>
            </a:pPr>
            <a:r>
              <a:rPr b="1" lang="en" sz="3600">
                <a:solidFill>
                  <a:schemeClr val="dk1"/>
                </a:solidFill>
                <a:latin typeface="Kaushan Script"/>
                <a:ea typeface="Kaushan Script"/>
                <a:cs typeface="Kaushan Script"/>
                <a:sym typeface="Kaushan Script"/>
              </a:rPr>
              <a:t> </a:t>
            </a:r>
            <a:endParaRPr b="1" sz="3600">
              <a:solidFill>
                <a:schemeClr val="dk1"/>
              </a:solidFill>
              <a:latin typeface="Kaushan Script"/>
              <a:ea typeface="Kaushan Script"/>
              <a:cs typeface="Kaushan Script"/>
              <a:sym typeface="Kaushan Script"/>
            </a:endParaRPr>
          </a:p>
          <a:p>
            <a:pPr indent="0" lvl="0" marL="0" rtl="0" algn="ctr">
              <a:spcBef>
                <a:spcPts val="0"/>
              </a:spcBef>
              <a:spcAft>
                <a:spcPts val="0"/>
              </a:spcAft>
              <a:buNone/>
            </a:pPr>
            <a:r>
              <a:t/>
            </a:r>
            <a:endParaRPr b="1" sz="3600">
              <a:solidFill>
                <a:schemeClr val="dk1"/>
              </a:solidFill>
              <a:latin typeface="Kaushan Script"/>
              <a:ea typeface="Kaushan Script"/>
              <a:cs typeface="Kaushan Script"/>
              <a:sym typeface="Kaushan Scrip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Displaying KOShieldLogo_RGB_2016.png" id="182" name="Google Shape;182;p32"/>
          <p:cNvPicPr preferRelativeResize="0"/>
          <p:nvPr/>
        </p:nvPicPr>
        <p:blipFill>
          <a:blip r:embed="rId3">
            <a:alphaModFix/>
          </a:blip>
          <a:stretch>
            <a:fillRect/>
          </a:stretch>
        </p:blipFill>
        <p:spPr>
          <a:xfrm>
            <a:off x="152400" y="152400"/>
            <a:ext cx="979275" cy="979275"/>
          </a:xfrm>
          <a:prstGeom prst="rect">
            <a:avLst/>
          </a:prstGeom>
          <a:noFill/>
          <a:ln>
            <a:noFill/>
          </a:ln>
        </p:spPr>
      </p:pic>
      <p:sp>
        <p:nvSpPr>
          <p:cNvPr id="183" name="Google Shape;183;p32"/>
          <p:cNvSpPr txBox="1"/>
          <p:nvPr/>
        </p:nvSpPr>
        <p:spPr>
          <a:xfrm>
            <a:off x="913588" y="381038"/>
            <a:ext cx="4293300" cy="97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chemeClr val="dk1"/>
                </a:solidFill>
                <a:latin typeface="Kaushan Script"/>
                <a:ea typeface="Kaushan Script"/>
                <a:cs typeface="Kaushan Script"/>
                <a:sym typeface="Kaushan Script"/>
              </a:rPr>
              <a:t>Our Core Values</a:t>
            </a:r>
            <a:endParaRPr b="1" sz="3600">
              <a:solidFill>
                <a:schemeClr val="dk1"/>
              </a:solidFill>
              <a:latin typeface="Kaushan Script"/>
              <a:ea typeface="Kaushan Script"/>
              <a:cs typeface="Kaushan Script"/>
              <a:sym typeface="Kaushan Script"/>
            </a:endParaRPr>
          </a:p>
        </p:txBody>
      </p:sp>
      <p:pic>
        <p:nvPicPr>
          <p:cNvPr id="184" name="Google Shape;184;p32"/>
          <p:cNvPicPr preferRelativeResize="0"/>
          <p:nvPr/>
        </p:nvPicPr>
        <p:blipFill>
          <a:blip r:embed="rId4">
            <a:alphaModFix/>
          </a:blip>
          <a:stretch>
            <a:fillRect/>
          </a:stretch>
        </p:blipFill>
        <p:spPr>
          <a:xfrm>
            <a:off x="5206900" y="2631250"/>
            <a:ext cx="3151299" cy="2216650"/>
          </a:xfrm>
          <a:prstGeom prst="rect">
            <a:avLst/>
          </a:prstGeom>
          <a:noFill/>
          <a:ln>
            <a:noFill/>
          </a:ln>
        </p:spPr>
      </p:pic>
      <p:sp>
        <p:nvSpPr>
          <p:cNvPr id="185" name="Google Shape;185;p32"/>
          <p:cNvSpPr txBox="1"/>
          <p:nvPr/>
        </p:nvSpPr>
        <p:spPr>
          <a:xfrm>
            <a:off x="79750" y="1131675"/>
            <a:ext cx="5961000" cy="3981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Demonstrate </a:t>
            </a:r>
            <a:r>
              <a:rPr b="1" lang="en" sz="1800">
                <a:solidFill>
                  <a:schemeClr val="dk1"/>
                </a:solidFill>
                <a:latin typeface="Kaushan Script"/>
                <a:ea typeface="Kaushan Script"/>
                <a:cs typeface="Kaushan Script"/>
                <a:sym typeface="Kaushan Script"/>
              </a:rPr>
              <a:t>honesty, integrity</a:t>
            </a:r>
            <a:r>
              <a:rPr lang="en" sz="1800">
                <a:solidFill>
                  <a:schemeClr val="dk1"/>
                </a:solidFill>
                <a:latin typeface="Kaushan Script"/>
                <a:ea typeface="Kaushan Script"/>
                <a:cs typeface="Kaushan Script"/>
                <a:sym typeface="Kaushan Script"/>
              </a:rPr>
              <a:t> and </a:t>
            </a:r>
            <a:r>
              <a:rPr b="1" lang="en" sz="1800">
                <a:solidFill>
                  <a:schemeClr val="dk1"/>
                </a:solidFill>
                <a:latin typeface="Kaushan Script"/>
                <a:ea typeface="Kaushan Script"/>
                <a:cs typeface="Kaushan Script"/>
                <a:sym typeface="Kaushan Script"/>
              </a:rPr>
              <a:t>respect</a:t>
            </a:r>
            <a:endParaRPr b="1" sz="18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 </a:t>
            </a:r>
            <a:endParaRPr sz="18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Learn with </a:t>
            </a:r>
            <a:r>
              <a:rPr b="1" lang="en" sz="1800">
                <a:solidFill>
                  <a:schemeClr val="dk1"/>
                </a:solidFill>
                <a:latin typeface="Kaushan Script"/>
                <a:ea typeface="Kaushan Script"/>
                <a:cs typeface="Kaushan Script"/>
                <a:sym typeface="Kaushan Script"/>
              </a:rPr>
              <a:t>passion</a:t>
            </a:r>
            <a:r>
              <a:rPr lang="en" sz="1800">
                <a:solidFill>
                  <a:schemeClr val="dk1"/>
                </a:solidFill>
                <a:latin typeface="Kaushan Script"/>
                <a:ea typeface="Kaushan Script"/>
                <a:cs typeface="Kaushan Script"/>
                <a:sym typeface="Kaushan Script"/>
              </a:rPr>
              <a:t> and </a:t>
            </a:r>
            <a:r>
              <a:rPr b="1" lang="en" sz="1800">
                <a:solidFill>
                  <a:schemeClr val="dk1"/>
                </a:solidFill>
                <a:latin typeface="Kaushan Script"/>
                <a:ea typeface="Kaushan Script"/>
                <a:cs typeface="Kaushan Script"/>
                <a:sym typeface="Kaushan Script"/>
              </a:rPr>
              <a:t>perseverance</a:t>
            </a:r>
            <a:endParaRPr b="1" sz="18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 </a:t>
            </a:r>
            <a:endParaRPr sz="18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Embrace </a:t>
            </a:r>
            <a:r>
              <a:rPr b="1" lang="en" sz="1800">
                <a:solidFill>
                  <a:schemeClr val="dk1"/>
                </a:solidFill>
                <a:latin typeface="Kaushan Script"/>
                <a:ea typeface="Kaushan Script"/>
                <a:cs typeface="Kaushan Script"/>
                <a:sym typeface="Kaushan Script"/>
              </a:rPr>
              <a:t>intellectual curiosity</a:t>
            </a:r>
            <a:endParaRPr b="1" sz="18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 </a:t>
            </a:r>
            <a:endParaRPr sz="18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1800">
                <a:solidFill>
                  <a:schemeClr val="dk1"/>
                </a:solidFill>
                <a:latin typeface="Kaushan Script"/>
                <a:ea typeface="Kaushan Script"/>
                <a:cs typeface="Kaushan Script"/>
                <a:sym typeface="Kaushan Script"/>
              </a:rPr>
              <a:t>Care</a:t>
            </a:r>
            <a:r>
              <a:rPr lang="en" sz="1800">
                <a:solidFill>
                  <a:schemeClr val="dk1"/>
                </a:solidFill>
                <a:latin typeface="Kaushan Script"/>
                <a:ea typeface="Kaushan Script"/>
                <a:cs typeface="Kaushan Script"/>
                <a:sym typeface="Kaushan Script"/>
              </a:rPr>
              <a:t> beyond self</a:t>
            </a:r>
            <a:endParaRPr sz="18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 </a:t>
            </a:r>
            <a:endParaRPr sz="18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Take </a:t>
            </a:r>
            <a:r>
              <a:rPr b="1" lang="en" sz="1800">
                <a:solidFill>
                  <a:schemeClr val="dk1"/>
                </a:solidFill>
                <a:latin typeface="Kaushan Script"/>
                <a:ea typeface="Kaushan Script"/>
                <a:cs typeface="Kaushan Script"/>
                <a:sym typeface="Kaushan Script"/>
              </a:rPr>
              <a:t>personal responsibility</a:t>
            </a:r>
            <a:endParaRPr b="1" sz="18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sz="1800">
                <a:solidFill>
                  <a:schemeClr val="dk1"/>
                </a:solidFill>
                <a:latin typeface="Kaushan Script"/>
                <a:ea typeface="Kaushan Script"/>
                <a:cs typeface="Kaushan Script"/>
                <a:sym typeface="Kaushan Script"/>
              </a:rPr>
              <a:t> </a:t>
            </a:r>
            <a:endParaRPr sz="18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rPr b="1" lang="en" sz="1800">
                <a:solidFill>
                  <a:schemeClr val="dk1"/>
                </a:solidFill>
                <a:latin typeface="Kaushan Script"/>
                <a:ea typeface="Kaushan Script"/>
                <a:cs typeface="Kaushan Script"/>
                <a:sym typeface="Kaushan Script"/>
              </a:rPr>
              <a:t>Work hard</a:t>
            </a:r>
            <a:r>
              <a:rPr lang="en" sz="1800">
                <a:solidFill>
                  <a:schemeClr val="dk1"/>
                </a:solidFill>
                <a:latin typeface="Kaushan Script"/>
                <a:ea typeface="Kaushan Script"/>
                <a:cs typeface="Kaushan Script"/>
                <a:sym typeface="Kaushan Script"/>
              </a:rPr>
              <a:t>, take </a:t>
            </a:r>
            <a:r>
              <a:rPr b="1" lang="en" sz="1800">
                <a:solidFill>
                  <a:schemeClr val="dk1"/>
                </a:solidFill>
                <a:latin typeface="Kaushan Script"/>
                <a:ea typeface="Kaushan Script"/>
                <a:cs typeface="Kaushan Script"/>
                <a:sym typeface="Kaushan Script"/>
              </a:rPr>
              <a:t>risks</a:t>
            </a:r>
            <a:r>
              <a:rPr lang="en" sz="1800">
                <a:solidFill>
                  <a:schemeClr val="dk1"/>
                </a:solidFill>
                <a:latin typeface="Kaushan Script"/>
                <a:ea typeface="Kaushan Script"/>
                <a:cs typeface="Kaushan Script"/>
                <a:sym typeface="Kaushan Script"/>
              </a:rPr>
              <a:t>, become </a:t>
            </a:r>
            <a:r>
              <a:rPr b="1" lang="en" sz="1800">
                <a:solidFill>
                  <a:schemeClr val="dk1"/>
                </a:solidFill>
                <a:latin typeface="Kaushan Script"/>
                <a:ea typeface="Kaushan Script"/>
                <a:cs typeface="Kaushan Script"/>
                <a:sym typeface="Kaushan Script"/>
              </a:rPr>
              <a:t>involved</a:t>
            </a:r>
            <a:endParaRPr b="1" sz="1800">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t/>
            </a:r>
            <a:endParaRPr b="1" sz="1900">
              <a:solidFill>
                <a:schemeClr val="dk1"/>
              </a:solidFill>
              <a:latin typeface="Lustria"/>
              <a:ea typeface="Lustria"/>
              <a:cs typeface="Lustria"/>
              <a:sym typeface="Lustria"/>
            </a:endParaRPr>
          </a:p>
        </p:txBody>
      </p:sp>
      <p:pic>
        <p:nvPicPr>
          <p:cNvPr id="186" name="Google Shape;186;p32"/>
          <p:cNvPicPr preferRelativeResize="0"/>
          <p:nvPr/>
        </p:nvPicPr>
        <p:blipFill>
          <a:blip r:embed="rId5">
            <a:alphaModFix/>
          </a:blip>
          <a:stretch>
            <a:fillRect/>
          </a:stretch>
        </p:blipFill>
        <p:spPr>
          <a:xfrm>
            <a:off x="5742400" y="527700"/>
            <a:ext cx="2902275" cy="1927400"/>
          </a:xfrm>
          <a:prstGeom prst="rect">
            <a:avLst/>
          </a:prstGeom>
          <a:noFill/>
          <a:ln>
            <a:noFill/>
          </a:ln>
        </p:spPr>
      </p:pic>
      <p:pic>
        <p:nvPicPr>
          <p:cNvPr descr="❤️" id="187" name="Google Shape;187;p32"/>
          <p:cNvPicPr preferRelativeResize="0"/>
          <p:nvPr/>
        </p:nvPicPr>
        <p:blipFill>
          <a:blip r:embed="rId6">
            <a:alphaModFix/>
          </a:blip>
          <a:stretch>
            <a:fillRect/>
          </a:stretch>
        </p:blipFill>
        <p:spPr>
          <a:xfrm>
            <a:off x="4765775" y="527700"/>
            <a:ext cx="167640" cy="167640"/>
          </a:xfrm>
          <a:prstGeom prst="rect">
            <a:avLst/>
          </a:prstGeom>
          <a:noFill/>
          <a:ln>
            <a:noFill/>
          </a:ln>
        </p:spPr>
      </p:pic>
      <p:pic>
        <p:nvPicPr>
          <p:cNvPr descr="🖤" id="188" name="Google Shape;188;p32"/>
          <p:cNvPicPr preferRelativeResize="0"/>
          <p:nvPr/>
        </p:nvPicPr>
        <p:blipFill>
          <a:blip r:embed="rId7">
            <a:alphaModFix/>
          </a:blip>
          <a:stretch>
            <a:fillRect/>
          </a:stretch>
        </p:blipFill>
        <p:spPr>
          <a:xfrm>
            <a:off x="4918175" y="680100"/>
            <a:ext cx="167640" cy="1676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192" name="Shape 192"/>
        <p:cNvGrpSpPr/>
        <p:nvPr/>
      </p:nvGrpSpPr>
      <p:grpSpPr>
        <a:xfrm>
          <a:off x="0" y="0"/>
          <a:ext cx="0" cy="0"/>
          <a:chOff x="0" y="0"/>
          <a:chExt cx="0" cy="0"/>
        </a:xfrm>
      </p:grpSpPr>
      <p:sp>
        <p:nvSpPr>
          <p:cNvPr id="193" name="Google Shape;193;p33"/>
          <p:cNvSpPr txBox="1"/>
          <p:nvPr/>
        </p:nvSpPr>
        <p:spPr>
          <a:xfrm>
            <a:off x="1612975" y="248150"/>
            <a:ext cx="7212000" cy="5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Advising at KO </a:t>
            </a:r>
            <a:endParaRPr b="1" sz="3500">
              <a:solidFill>
                <a:schemeClr val="dk1"/>
              </a:solidFill>
              <a:latin typeface="Kaushan Script"/>
              <a:ea typeface="Kaushan Script"/>
              <a:cs typeface="Kaushan Script"/>
              <a:sym typeface="Kaushan Script"/>
            </a:endParaRPr>
          </a:p>
          <a:p>
            <a:pPr indent="0" lvl="0" marL="0" rtl="0" algn="l">
              <a:lnSpc>
                <a:spcPct val="200000"/>
              </a:lnSpc>
              <a:spcBef>
                <a:spcPts val="0"/>
              </a:spcBef>
              <a:spcAft>
                <a:spcPts val="0"/>
              </a:spcAft>
              <a:buNone/>
            </a:pPr>
            <a:r>
              <a:t/>
            </a:r>
            <a:endParaRPr b="1" sz="1800">
              <a:latin typeface="Nunito"/>
              <a:ea typeface="Nunito"/>
              <a:cs typeface="Nunito"/>
              <a:sym typeface="Nunito"/>
            </a:endParaRPr>
          </a:p>
          <a:p>
            <a:pPr indent="0" lvl="0" marL="0" rtl="0" algn="ctr">
              <a:spcBef>
                <a:spcPts val="0"/>
              </a:spcBef>
              <a:spcAft>
                <a:spcPts val="0"/>
              </a:spcAft>
              <a:buNone/>
            </a:pPr>
            <a:r>
              <a:rPr b="1" lang="en" sz="3000">
                <a:solidFill>
                  <a:srgbClr val="A6192E"/>
                </a:solidFill>
              </a:rPr>
              <a:t> </a:t>
            </a:r>
            <a:endParaRPr b="1" sz="3000">
              <a:solidFill>
                <a:srgbClr val="A6192E"/>
              </a:solidFill>
            </a:endParaRPr>
          </a:p>
        </p:txBody>
      </p:sp>
      <p:pic>
        <p:nvPicPr>
          <p:cNvPr descr="Displaying KOShieldLogo_RGB_2016.png" id="194" name="Google Shape;194;p33"/>
          <p:cNvPicPr preferRelativeResize="0"/>
          <p:nvPr/>
        </p:nvPicPr>
        <p:blipFill>
          <a:blip r:embed="rId3">
            <a:alphaModFix/>
          </a:blip>
          <a:stretch>
            <a:fillRect/>
          </a:stretch>
        </p:blipFill>
        <p:spPr>
          <a:xfrm>
            <a:off x="152400" y="152400"/>
            <a:ext cx="979275" cy="979275"/>
          </a:xfrm>
          <a:prstGeom prst="rect">
            <a:avLst/>
          </a:prstGeom>
          <a:noFill/>
          <a:ln>
            <a:noFill/>
          </a:ln>
        </p:spPr>
      </p:pic>
      <p:pic>
        <p:nvPicPr>
          <p:cNvPr id="195" name="Google Shape;195;p33"/>
          <p:cNvPicPr preferRelativeResize="0"/>
          <p:nvPr/>
        </p:nvPicPr>
        <p:blipFill>
          <a:blip r:embed="rId4">
            <a:alphaModFix/>
          </a:blip>
          <a:stretch>
            <a:fillRect/>
          </a:stretch>
        </p:blipFill>
        <p:spPr>
          <a:xfrm>
            <a:off x="5667075" y="798375"/>
            <a:ext cx="3288925" cy="1671850"/>
          </a:xfrm>
          <a:prstGeom prst="rect">
            <a:avLst/>
          </a:prstGeom>
          <a:noFill/>
          <a:ln>
            <a:noFill/>
          </a:ln>
        </p:spPr>
      </p:pic>
      <p:sp>
        <p:nvSpPr>
          <p:cNvPr id="196" name="Google Shape;196;p33"/>
          <p:cNvSpPr txBox="1"/>
          <p:nvPr/>
        </p:nvSpPr>
        <p:spPr>
          <a:xfrm>
            <a:off x="538675" y="1222275"/>
            <a:ext cx="5267400" cy="434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Your primary/first contact with school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Oversee</a:t>
            </a:r>
            <a:r>
              <a:rPr b="1" lang="en" sz="1500">
                <a:solidFill>
                  <a:schemeClr val="dk1"/>
                </a:solidFill>
                <a:latin typeface="Kaushan Script"/>
                <a:ea typeface="Kaushan Script"/>
                <a:cs typeface="Kaushan Script"/>
                <a:sym typeface="Kaushan Script"/>
              </a:rPr>
              <a:t> academic and affective life of your child &amp; partners with you in support of your child</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Communication</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	November &amp; April Midsemester Conferences (led by student)</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	By email, phone as needed</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	At drop off line, on the sidelines of games</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Thoughtful &amp; Intentional Placement </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	Form deans will speak more about this later this </a:t>
            </a:r>
            <a:endParaRPr b="1" sz="1500">
              <a:solidFill>
                <a:schemeClr val="dk1"/>
              </a:solidFill>
              <a:latin typeface="Kaushan Script"/>
              <a:ea typeface="Kaushan Script"/>
              <a:cs typeface="Kaushan Script"/>
              <a:sym typeface="Kaushan Script"/>
            </a:endParaRPr>
          </a:p>
          <a:p>
            <a:pPr indent="457200" lvl="0" marL="0" rtl="0" algn="l">
              <a:lnSpc>
                <a:spcPct val="115000"/>
              </a:lnSpc>
              <a:spcBef>
                <a:spcPts val="0"/>
              </a:spcBef>
              <a:spcAft>
                <a:spcPts val="0"/>
              </a:spcAft>
              <a:buNone/>
            </a:pPr>
            <a:r>
              <a:rPr b="1" lang="en" sz="1500">
                <a:solidFill>
                  <a:schemeClr val="dk1"/>
                </a:solidFill>
                <a:latin typeface="Kaushan Script"/>
                <a:ea typeface="Kaushan Script"/>
                <a:cs typeface="Kaushan Script"/>
                <a:sym typeface="Kaushan Script"/>
              </a:rPr>
              <a:t>morning</a:t>
            </a:r>
            <a:endParaRPr b="1" sz="1500">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a:solidFill>
                  <a:schemeClr val="dk1"/>
                </a:solidFill>
                <a:latin typeface="Kaushan Script"/>
                <a:ea typeface="Kaushan Script"/>
                <a:cs typeface="Kaushan Script"/>
                <a:sym typeface="Kaushan Script"/>
              </a:rPr>
              <a:t>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lang="en">
                <a:solidFill>
                  <a:schemeClr val="dk1"/>
                </a:solidFill>
                <a:latin typeface="Kaushan Script"/>
                <a:ea typeface="Kaushan Script"/>
                <a:cs typeface="Kaushan Script"/>
                <a:sym typeface="Kaushan Script"/>
              </a:rPr>
              <a:t> </a:t>
            </a:r>
            <a:endParaRPr>
              <a:solidFill>
                <a:schemeClr val="dk1"/>
              </a:solidFill>
              <a:latin typeface="Kaushan Script"/>
              <a:ea typeface="Kaushan Script"/>
              <a:cs typeface="Kaushan Script"/>
              <a:sym typeface="Kaushan Script"/>
            </a:endParaRPr>
          </a:p>
          <a:p>
            <a:pPr indent="0" lvl="0" marL="0" rtl="0" algn="ctr">
              <a:lnSpc>
                <a:spcPct val="115000"/>
              </a:lnSpc>
              <a:spcBef>
                <a:spcPts val="0"/>
              </a:spcBef>
              <a:spcAft>
                <a:spcPts val="0"/>
              </a:spcAft>
              <a:buNone/>
            </a:pPr>
            <a:r>
              <a:t/>
            </a:r>
            <a:endParaRPr/>
          </a:p>
        </p:txBody>
      </p:sp>
      <p:pic>
        <p:nvPicPr>
          <p:cNvPr id="197" name="Google Shape;197;p33"/>
          <p:cNvPicPr preferRelativeResize="0"/>
          <p:nvPr/>
        </p:nvPicPr>
        <p:blipFill>
          <a:blip r:embed="rId5">
            <a:alphaModFix/>
          </a:blip>
          <a:stretch>
            <a:fillRect/>
          </a:stretch>
        </p:blipFill>
        <p:spPr>
          <a:xfrm>
            <a:off x="5794975" y="2633900"/>
            <a:ext cx="3033124" cy="2274843"/>
          </a:xfrm>
          <a:prstGeom prst="rect">
            <a:avLst/>
          </a:prstGeom>
          <a:noFill/>
          <a:ln>
            <a:noFill/>
          </a:ln>
        </p:spPr>
      </p:pic>
      <p:pic>
        <p:nvPicPr>
          <p:cNvPr descr="❤️" id="198" name="Google Shape;198;p33"/>
          <p:cNvPicPr preferRelativeResize="0"/>
          <p:nvPr/>
        </p:nvPicPr>
        <p:blipFill>
          <a:blip r:embed="rId6">
            <a:alphaModFix/>
          </a:blip>
          <a:stretch>
            <a:fillRect/>
          </a:stretch>
        </p:blipFill>
        <p:spPr>
          <a:xfrm>
            <a:off x="4572000" y="482013"/>
            <a:ext cx="167640" cy="167640"/>
          </a:xfrm>
          <a:prstGeom prst="rect">
            <a:avLst/>
          </a:prstGeom>
          <a:noFill/>
          <a:ln>
            <a:noFill/>
          </a:ln>
        </p:spPr>
      </p:pic>
      <p:pic>
        <p:nvPicPr>
          <p:cNvPr descr="🖤" id="199" name="Google Shape;199;p33"/>
          <p:cNvPicPr preferRelativeResize="0"/>
          <p:nvPr/>
        </p:nvPicPr>
        <p:blipFill>
          <a:blip r:embed="rId7">
            <a:alphaModFix/>
          </a:blip>
          <a:stretch>
            <a:fillRect/>
          </a:stretch>
        </p:blipFill>
        <p:spPr>
          <a:xfrm>
            <a:off x="4724400" y="634413"/>
            <a:ext cx="167640" cy="1676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4"/>
          <p:cNvSpPr txBox="1"/>
          <p:nvPr/>
        </p:nvSpPr>
        <p:spPr>
          <a:xfrm>
            <a:off x="1612975" y="293275"/>
            <a:ext cx="72120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Student Support &amp; Wellness</a:t>
            </a:r>
            <a:endParaRPr b="1" sz="1800">
              <a:latin typeface="Nunito"/>
              <a:ea typeface="Nunito"/>
              <a:cs typeface="Nunito"/>
              <a:sym typeface="Nunito"/>
            </a:endParaRPr>
          </a:p>
          <a:p>
            <a:pPr indent="0" lvl="0" marL="0" rtl="0" algn="ctr">
              <a:spcBef>
                <a:spcPts val="0"/>
              </a:spcBef>
              <a:spcAft>
                <a:spcPts val="0"/>
              </a:spcAft>
              <a:buNone/>
            </a:pPr>
            <a:r>
              <a:rPr b="1" lang="en" sz="3000">
                <a:solidFill>
                  <a:srgbClr val="A6192E"/>
                </a:solidFill>
              </a:rPr>
              <a:t> </a:t>
            </a:r>
            <a:endParaRPr b="1" sz="3000">
              <a:solidFill>
                <a:srgbClr val="A6192E"/>
              </a:solidFill>
            </a:endParaRPr>
          </a:p>
        </p:txBody>
      </p:sp>
      <p:pic>
        <p:nvPicPr>
          <p:cNvPr descr="Displaying KOShieldLogo_RGB_2016.png" id="205" name="Google Shape;205;p34"/>
          <p:cNvPicPr preferRelativeResize="0"/>
          <p:nvPr/>
        </p:nvPicPr>
        <p:blipFill>
          <a:blip r:embed="rId3">
            <a:alphaModFix/>
          </a:blip>
          <a:stretch>
            <a:fillRect/>
          </a:stretch>
        </p:blipFill>
        <p:spPr>
          <a:xfrm>
            <a:off x="152400" y="152400"/>
            <a:ext cx="979275" cy="979275"/>
          </a:xfrm>
          <a:prstGeom prst="rect">
            <a:avLst/>
          </a:prstGeom>
          <a:noFill/>
          <a:ln>
            <a:noFill/>
          </a:ln>
        </p:spPr>
      </p:pic>
      <p:pic>
        <p:nvPicPr>
          <p:cNvPr id="206" name="Google Shape;206;p34"/>
          <p:cNvPicPr preferRelativeResize="0"/>
          <p:nvPr/>
        </p:nvPicPr>
        <p:blipFill>
          <a:blip r:embed="rId4">
            <a:alphaModFix/>
          </a:blip>
          <a:stretch>
            <a:fillRect/>
          </a:stretch>
        </p:blipFill>
        <p:spPr>
          <a:xfrm>
            <a:off x="6683100" y="1131663"/>
            <a:ext cx="2074375" cy="1717200"/>
          </a:xfrm>
          <a:prstGeom prst="rect">
            <a:avLst/>
          </a:prstGeom>
          <a:noFill/>
          <a:ln>
            <a:noFill/>
          </a:ln>
        </p:spPr>
      </p:pic>
      <p:sp>
        <p:nvSpPr>
          <p:cNvPr id="207" name="Google Shape;207;p34"/>
          <p:cNvSpPr txBox="1"/>
          <p:nvPr/>
        </p:nvSpPr>
        <p:spPr>
          <a:xfrm>
            <a:off x="477125" y="1312975"/>
            <a:ext cx="5768100" cy="436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CC0000"/>
                </a:solidFill>
                <a:latin typeface="Kaushan Script"/>
                <a:ea typeface="Kaushan Script"/>
                <a:cs typeface="Kaushan Script"/>
                <a:sym typeface="Kaushan Script"/>
              </a:rPr>
              <a:t>The Wellness Team </a:t>
            </a:r>
            <a:endParaRPr b="1">
              <a:solidFill>
                <a:srgbClr val="CC0000"/>
              </a:solidFill>
              <a:latin typeface="Kaushan Script"/>
              <a:ea typeface="Kaushan Script"/>
              <a:cs typeface="Kaushan Script"/>
              <a:sym typeface="Kaushan Script"/>
            </a:endParaRPr>
          </a:p>
          <a:p>
            <a:pPr indent="0" lvl="0" marL="45720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Director of Wellness &amp; Form 4-6 Learning Specialist, Form 3 Learning Specialist, Upper School Mental Health Counselor &amp; School Nurse</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Available to </a:t>
            </a:r>
            <a:r>
              <a:rPr b="1" lang="en" u="sng">
                <a:solidFill>
                  <a:schemeClr val="dk1"/>
                </a:solidFill>
                <a:latin typeface="Kaushan Script"/>
                <a:ea typeface="Kaushan Script"/>
                <a:cs typeface="Kaushan Script"/>
                <a:sym typeface="Kaushan Script"/>
              </a:rPr>
              <a:t>all</a:t>
            </a:r>
            <a:r>
              <a:rPr b="1" lang="en">
                <a:solidFill>
                  <a:schemeClr val="dk1"/>
                </a:solidFill>
                <a:latin typeface="Kaushan Script"/>
                <a:ea typeface="Kaushan Script"/>
                <a:cs typeface="Kaushan Script"/>
                <a:sym typeface="Kaushan Script"/>
              </a:rPr>
              <a:t> students and families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Teach Form 3 Wyvern Wellness Course (more on this later)</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rgbClr val="CC0000"/>
                </a:solidFill>
                <a:latin typeface="Kaushan Script"/>
                <a:ea typeface="Kaushan Script"/>
                <a:cs typeface="Kaushan Script"/>
                <a:sym typeface="Kaushan Script"/>
              </a:rPr>
              <a:t>The Diversity, Equity, Inclusion &amp; Belonging (DEIB) Team </a:t>
            </a:r>
            <a:endParaRPr b="1">
              <a:solidFill>
                <a:srgbClr val="CC0000"/>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	5 Faculty/Staff members who have worked together past 2 years and </a:t>
            </a:r>
            <a:endParaRPr b="1">
              <a:solidFill>
                <a:schemeClr val="dk1"/>
              </a:solidFill>
              <a:latin typeface="Kaushan Script"/>
              <a:ea typeface="Kaushan Script"/>
              <a:cs typeface="Kaushan Script"/>
              <a:sym typeface="Kaushan Script"/>
            </a:endParaRPr>
          </a:p>
          <a:p>
            <a:pPr indent="45720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will work with new Director of DEIB beginning next year</a:t>
            </a:r>
            <a:endParaRPr b="1">
              <a:solidFill>
                <a:schemeClr val="dk1"/>
              </a:solidFill>
              <a:latin typeface="Kaushan Script"/>
              <a:ea typeface="Kaushan Script"/>
              <a:cs typeface="Kaushan Script"/>
              <a:sym typeface="Kaushan Script"/>
            </a:endParaRPr>
          </a:p>
          <a:p>
            <a:pPr indent="45720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45720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Available to </a:t>
            </a:r>
            <a:r>
              <a:rPr b="1" lang="en" u="sng">
                <a:solidFill>
                  <a:schemeClr val="dk1"/>
                </a:solidFill>
                <a:latin typeface="Kaushan Script"/>
                <a:ea typeface="Kaushan Script"/>
                <a:cs typeface="Kaushan Script"/>
                <a:sym typeface="Kaushan Script"/>
              </a:rPr>
              <a:t>all</a:t>
            </a:r>
            <a:r>
              <a:rPr b="1" lang="en">
                <a:solidFill>
                  <a:schemeClr val="dk1"/>
                </a:solidFill>
                <a:latin typeface="Kaushan Script"/>
                <a:ea typeface="Kaushan Script"/>
                <a:cs typeface="Kaushan Script"/>
                <a:sym typeface="Kaushan Script"/>
              </a:rPr>
              <a:t> students and families.</a:t>
            </a:r>
            <a:endParaRPr b="1">
              <a:solidFill>
                <a:schemeClr val="dk1"/>
              </a:solidFill>
              <a:latin typeface="Kaushan Script"/>
              <a:ea typeface="Kaushan Script"/>
              <a:cs typeface="Kaushan Script"/>
              <a:sym typeface="Kaushan Script"/>
            </a:endParaRPr>
          </a:p>
          <a:p>
            <a:pPr indent="45720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Hold office hours for students, lead affinity groups, develop </a:t>
            </a:r>
            <a:endParaRPr b="1">
              <a:solidFill>
                <a:schemeClr val="dk1"/>
              </a:solidFill>
              <a:latin typeface="Kaushan Script"/>
              <a:ea typeface="Kaushan Script"/>
              <a:cs typeface="Kaushan Script"/>
              <a:sym typeface="Kaushan Script"/>
            </a:endParaRPr>
          </a:p>
          <a:p>
            <a:pPr indent="457200" lvl="0" marL="45720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programming, support admin &amp; faculty</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a:solidFill>
                <a:schemeClr val="dk1"/>
              </a:solidFill>
              <a:latin typeface="Kaushan Script"/>
              <a:ea typeface="Kaushan Script"/>
              <a:cs typeface="Kaushan Script"/>
              <a:sym typeface="Kaushan Script"/>
            </a:endParaRPr>
          </a:p>
        </p:txBody>
      </p:sp>
      <p:pic>
        <p:nvPicPr>
          <p:cNvPr id="208" name="Google Shape;208;p34"/>
          <p:cNvPicPr preferRelativeResize="0"/>
          <p:nvPr/>
        </p:nvPicPr>
        <p:blipFill>
          <a:blip r:embed="rId5">
            <a:alphaModFix/>
          </a:blip>
          <a:stretch>
            <a:fillRect/>
          </a:stretch>
        </p:blipFill>
        <p:spPr>
          <a:xfrm>
            <a:off x="6176100" y="2945600"/>
            <a:ext cx="2705451" cy="2023026"/>
          </a:xfrm>
          <a:prstGeom prst="rect">
            <a:avLst/>
          </a:prstGeom>
          <a:noFill/>
          <a:ln>
            <a:noFill/>
          </a:ln>
        </p:spPr>
      </p:pic>
      <p:pic>
        <p:nvPicPr>
          <p:cNvPr descr="❤️" id="209" name="Google Shape;209;p34"/>
          <p:cNvPicPr preferRelativeResize="0"/>
          <p:nvPr/>
        </p:nvPicPr>
        <p:blipFill>
          <a:blip r:embed="rId6">
            <a:alphaModFix/>
          </a:blip>
          <a:stretch>
            <a:fillRect/>
          </a:stretch>
        </p:blipFill>
        <p:spPr>
          <a:xfrm>
            <a:off x="7032975" y="482013"/>
            <a:ext cx="167640" cy="167640"/>
          </a:xfrm>
          <a:prstGeom prst="rect">
            <a:avLst/>
          </a:prstGeom>
          <a:noFill/>
          <a:ln>
            <a:noFill/>
          </a:ln>
        </p:spPr>
      </p:pic>
      <p:pic>
        <p:nvPicPr>
          <p:cNvPr descr="🖤" id="210" name="Google Shape;210;p34"/>
          <p:cNvPicPr preferRelativeResize="0"/>
          <p:nvPr/>
        </p:nvPicPr>
        <p:blipFill>
          <a:blip r:embed="rId7">
            <a:alphaModFix/>
          </a:blip>
          <a:stretch>
            <a:fillRect/>
          </a:stretch>
        </p:blipFill>
        <p:spPr>
          <a:xfrm>
            <a:off x="7185375" y="634413"/>
            <a:ext cx="167640" cy="1676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D0D0"/>
            </a:gs>
            <a:gs pos="100000">
              <a:srgbClr val="D96868"/>
            </a:gs>
          </a:gsLst>
          <a:path path="circle">
            <a:fillToRect b="50%" l="50%" r="50%" t="50%"/>
          </a:path>
          <a:tileRect/>
        </a:gradFill>
      </p:bgPr>
    </p:bg>
    <p:spTree>
      <p:nvGrpSpPr>
        <p:cNvPr id="214" name="Shape 214"/>
        <p:cNvGrpSpPr/>
        <p:nvPr/>
      </p:nvGrpSpPr>
      <p:grpSpPr>
        <a:xfrm>
          <a:off x="0" y="0"/>
          <a:ext cx="0" cy="0"/>
          <a:chOff x="0" y="0"/>
          <a:chExt cx="0" cy="0"/>
        </a:xfrm>
      </p:grpSpPr>
      <p:sp>
        <p:nvSpPr>
          <p:cNvPr id="215" name="Google Shape;215;p35"/>
          <p:cNvSpPr txBox="1"/>
          <p:nvPr/>
        </p:nvSpPr>
        <p:spPr>
          <a:xfrm>
            <a:off x="1612975" y="248150"/>
            <a:ext cx="7212000" cy="59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500">
                <a:solidFill>
                  <a:schemeClr val="dk1"/>
                </a:solidFill>
                <a:latin typeface="Kaushan Script"/>
                <a:ea typeface="Kaushan Script"/>
                <a:cs typeface="Kaushan Script"/>
                <a:sym typeface="Kaushan Script"/>
              </a:rPr>
              <a:t> The Daily Schedule</a:t>
            </a:r>
            <a:endParaRPr b="1" sz="3000">
              <a:solidFill>
                <a:srgbClr val="A6192E"/>
              </a:solidFill>
            </a:endParaRPr>
          </a:p>
        </p:txBody>
      </p:sp>
      <p:pic>
        <p:nvPicPr>
          <p:cNvPr descr="Displaying KOShieldLogo_RGB_2016.png" id="216" name="Google Shape;216;p35"/>
          <p:cNvPicPr preferRelativeResize="0"/>
          <p:nvPr/>
        </p:nvPicPr>
        <p:blipFill>
          <a:blip r:embed="rId3">
            <a:alphaModFix/>
          </a:blip>
          <a:stretch>
            <a:fillRect/>
          </a:stretch>
        </p:blipFill>
        <p:spPr>
          <a:xfrm>
            <a:off x="152400" y="152400"/>
            <a:ext cx="979275" cy="979275"/>
          </a:xfrm>
          <a:prstGeom prst="rect">
            <a:avLst/>
          </a:prstGeom>
          <a:noFill/>
          <a:ln>
            <a:noFill/>
          </a:ln>
        </p:spPr>
      </p:pic>
      <p:pic>
        <p:nvPicPr>
          <p:cNvPr id="217" name="Google Shape;217;p35"/>
          <p:cNvPicPr preferRelativeResize="0"/>
          <p:nvPr/>
        </p:nvPicPr>
        <p:blipFill>
          <a:blip r:embed="rId4">
            <a:alphaModFix/>
          </a:blip>
          <a:stretch>
            <a:fillRect/>
          </a:stretch>
        </p:blipFill>
        <p:spPr>
          <a:xfrm>
            <a:off x="2235525" y="971125"/>
            <a:ext cx="6728001" cy="4003749"/>
          </a:xfrm>
          <a:prstGeom prst="rect">
            <a:avLst/>
          </a:prstGeom>
          <a:noFill/>
          <a:ln>
            <a:noFill/>
          </a:ln>
        </p:spPr>
      </p:pic>
      <p:sp>
        <p:nvSpPr>
          <p:cNvPr id="218" name="Google Shape;218;p35"/>
          <p:cNvSpPr txBox="1"/>
          <p:nvPr/>
        </p:nvSpPr>
        <p:spPr>
          <a:xfrm>
            <a:off x="238125" y="1162050"/>
            <a:ext cx="1899600" cy="362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Campus Hours &amp; Attendance</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8 Rotating Periods (Typical “Load” is 6 classes, 2 “Free” or Study Hall Periods)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Short Wednesdays/Late Start Thursdays</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t/>
            </a:r>
            <a:endParaRPr b="1">
              <a:solidFill>
                <a:schemeClr val="dk1"/>
              </a:solidFill>
              <a:latin typeface="Kaushan Script"/>
              <a:ea typeface="Kaushan Script"/>
              <a:cs typeface="Kaushan Script"/>
              <a:sym typeface="Kaushan Script"/>
            </a:endParaRPr>
          </a:p>
          <a:p>
            <a:pPr indent="0" lvl="0" marL="0" rtl="0" algn="l">
              <a:lnSpc>
                <a:spcPct val="115000"/>
              </a:lnSpc>
              <a:spcBef>
                <a:spcPts val="0"/>
              </a:spcBef>
              <a:spcAft>
                <a:spcPts val="0"/>
              </a:spcAft>
              <a:buNone/>
            </a:pPr>
            <a:r>
              <a:rPr b="1" lang="en">
                <a:solidFill>
                  <a:schemeClr val="dk1"/>
                </a:solidFill>
                <a:latin typeface="Kaushan Script"/>
                <a:ea typeface="Kaushan Script"/>
                <a:cs typeface="Kaushan Script"/>
                <a:sym typeface="Kaushan Script"/>
              </a:rPr>
              <a:t>Breaks (Advising, Community Time, 15 min PM breaks)</a:t>
            </a:r>
            <a:endParaRPr b="1">
              <a:solidFill>
                <a:schemeClr val="dk1"/>
              </a:solidFill>
              <a:latin typeface="Kaushan Script"/>
              <a:ea typeface="Kaushan Script"/>
              <a:cs typeface="Kaushan Script"/>
              <a:sym typeface="Kaushan Script"/>
            </a:endParaRPr>
          </a:p>
        </p:txBody>
      </p:sp>
      <p:pic>
        <p:nvPicPr>
          <p:cNvPr descr="❤️" id="219" name="Google Shape;219;p35"/>
          <p:cNvPicPr preferRelativeResize="0"/>
          <p:nvPr/>
        </p:nvPicPr>
        <p:blipFill>
          <a:blip r:embed="rId5">
            <a:alphaModFix/>
          </a:blip>
          <a:stretch>
            <a:fillRect/>
          </a:stretch>
        </p:blipFill>
        <p:spPr>
          <a:xfrm>
            <a:off x="5544050" y="482013"/>
            <a:ext cx="167640" cy="167640"/>
          </a:xfrm>
          <a:prstGeom prst="rect">
            <a:avLst/>
          </a:prstGeom>
          <a:noFill/>
          <a:ln>
            <a:noFill/>
          </a:ln>
        </p:spPr>
      </p:pic>
      <p:pic>
        <p:nvPicPr>
          <p:cNvPr descr="🖤" id="220" name="Google Shape;220;p35"/>
          <p:cNvPicPr preferRelativeResize="0"/>
          <p:nvPr/>
        </p:nvPicPr>
        <p:blipFill>
          <a:blip r:embed="rId6">
            <a:alphaModFix/>
          </a:blip>
          <a:stretch>
            <a:fillRect/>
          </a:stretch>
        </p:blipFill>
        <p:spPr>
          <a:xfrm>
            <a:off x="5696450" y="634413"/>
            <a:ext cx="167640" cy="16764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